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1" r:id="rId2"/>
    <p:sldId id="312" r:id="rId3"/>
    <p:sldId id="257" r:id="rId4"/>
    <p:sldId id="258" r:id="rId5"/>
    <p:sldId id="313" r:id="rId6"/>
    <p:sldId id="314" r:id="rId7"/>
    <p:sldId id="315" r:id="rId8"/>
    <p:sldId id="316" r:id="rId9"/>
    <p:sldId id="317" r:id="rId10"/>
    <p:sldId id="318" r:id="rId11"/>
    <p:sldId id="319" r:id="rId12"/>
    <p:sldId id="320" r:id="rId13"/>
    <p:sldId id="321" r:id="rId14"/>
    <p:sldId id="259" r:id="rId15"/>
    <p:sldId id="260" r:id="rId16"/>
    <p:sldId id="322" r:id="rId17"/>
    <p:sldId id="323" r:id="rId18"/>
    <p:sldId id="324" r:id="rId19"/>
    <p:sldId id="264" r:id="rId20"/>
    <p:sldId id="265" r:id="rId21"/>
    <p:sldId id="266" r:id="rId22"/>
    <p:sldId id="267" r:id="rId23"/>
    <p:sldId id="268" r:id="rId24"/>
    <p:sldId id="325" r:id="rId25"/>
    <p:sldId id="269" r:id="rId26"/>
    <p:sldId id="326" r:id="rId27"/>
    <p:sldId id="327" r:id="rId28"/>
    <p:sldId id="328" r:id="rId29"/>
    <p:sldId id="270" r:id="rId30"/>
    <p:sldId id="271" r:id="rId31"/>
    <p:sldId id="272" r:id="rId32"/>
    <p:sldId id="273" r:id="rId33"/>
    <p:sldId id="274" r:id="rId34"/>
    <p:sldId id="275" r:id="rId35"/>
    <p:sldId id="276" r:id="rId36"/>
    <p:sldId id="329" r:id="rId37"/>
    <p:sldId id="330" r:id="rId38"/>
    <p:sldId id="331" r:id="rId39"/>
    <p:sldId id="332" r:id="rId40"/>
    <p:sldId id="333" r:id="rId41"/>
    <p:sldId id="277" r:id="rId42"/>
    <p:sldId id="334" r:id="rId43"/>
    <p:sldId id="335" r:id="rId44"/>
    <p:sldId id="278" r:id="rId45"/>
    <p:sldId id="336" r:id="rId46"/>
    <p:sldId id="279" r:id="rId47"/>
    <p:sldId id="337" r:id="rId48"/>
    <p:sldId id="338" r:id="rId49"/>
    <p:sldId id="339" r:id="rId50"/>
    <p:sldId id="340" r:id="rId51"/>
    <p:sldId id="341" r:id="rId52"/>
    <p:sldId id="283" r:id="rId53"/>
    <p:sldId id="284" r:id="rId54"/>
    <p:sldId id="285" r:id="rId55"/>
    <p:sldId id="342" r:id="rId56"/>
    <p:sldId id="343" r:id="rId57"/>
    <p:sldId id="286" r:id="rId58"/>
    <p:sldId id="287" r:id="rId59"/>
    <p:sldId id="344" r:id="rId60"/>
    <p:sldId id="288" r:id="rId61"/>
    <p:sldId id="289" r:id="rId62"/>
    <p:sldId id="290" r:id="rId63"/>
    <p:sldId id="291" r:id="rId64"/>
    <p:sldId id="292" r:id="rId65"/>
    <p:sldId id="293" r:id="rId66"/>
    <p:sldId id="294" r:id="rId67"/>
    <p:sldId id="295" r:id="rId68"/>
    <p:sldId id="296" r:id="rId69"/>
    <p:sldId id="297" r:id="rId70"/>
    <p:sldId id="298" r:id="rId71"/>
    <p:sldId id="299" r:id="rId72"/>
    <p:sldId id="300" r:id="rId73"/>
    <p:sldId id="301" r:id="rId74"/>
    <p:sldId id="302" r:id="rId75"/>
    <p:sldId id="303" r:id="rId76"/>
    <p:sldId id="304" r:id="rId77"/>
    <p:sldId id="305" r:id="rId78"/>
    <p:sldId id="306" r:id="rId79"/>
    <p:sldId id="307" r:id="rId80"/>
    <p:sldId id="308" r:id="rId81"/>
    <p:sldId id="309" r:id="rId82"/>
    <p:sldId id="31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AE1E-B96B-88BE-9713-D0FB1F329D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290B8F-8069-B2F7-075D-3FBB124563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0B960F-3F84-42C4-BE44-B94351559113}"/>
              </a:ext>
            </a:extLst>
          </p:cNvPr>
          <p:cNvSpPr>
            <a:spLocks noGrp="1"/>
          </p:cNvSpPr>
          <p:nvPr>
            <p:ph type="dt" sz="half" idx="10"/>
          </p:nvPr>
        </p:nvSpPr>
        <p:spPr/>
        <p:txBody>
          <a:bodyPr/>
          <a:lstStyle/>
          <a:p>
            <a:fld id="{71444C1E-EC12-4B84-9499-F19B49DF723C}" type="datetimeFigureOut">
              <a:rPr lang="en-US" smtClean="0"/>
              <a:t>1/5/2025</a:t>
            </a:fld>
            <a:endParaRPr lang="en-US"/>
          </a:p>
        </p:txBody>
      </p:sp>
      <p:sp>
        <p:nvSpPr>
          <p:cNvPr id="5" name="Footer Placeholder 4">
            <a:extLst>
              <a:ext uri="{FF2B5EF4-FFF2-40B4-BE49-F238E27FC236}">
                <a16:creationId xmlns:a16="http://schemas.microsoft.com/office/drawing/2014/main" id="{1982F065-7CDE-1031-DF05-9935726BA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609A2-0219-E431-3F5F-78BC00421B88}"/>
              </a:ext>
            </a:extLst>
          </p:cNvPr>
          <p:cNvSpPr>
            <a:spLocks noGrp="1"/>
          </p:cNvSpPr>
          <p:nvPr>
            <p:ph type="sldNum" sz="quarter" idx="12"/>
          </p:nvPr>
        </p:nvSpPr>
        <p:spPr/>
        <p:txBody>
          <a:bodyPr/>
          <a:lstStyle/>
          <a:p>
            <a:fld id="{D648A1A4-FC07-4CDE-A7BE-5BE75BC99FE4}" type="slidenum">
              <a:rPr lang="en-US" smtClean="0"/>
              <a:t>‹#›</a:t>
            </a:fld>
            <a:endParaRPr lang="en-US"/>
          </a:p>
        </p:txBody>
      </p:sp>
    </p:spTree>
    <p:extLst>
      <p:ext uri="{BB962C8B-B14F-4D97-AF65-F5344CB8AC3E}">
        <p14:creationId xmlns:p14="http://schemas.microsoft.com/office/powerpoint/2010/main" val="244443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854B7-91C9-BE96-5381-75AA705A92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C25C6C-4B8E-4457-CAED-B6F5538A37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1972E-71AE-B04C-B738-B3B78DAE4023}"/>
              </a:ext>
            </a:extLst>
          </p:cNvPr>
          <p:cNvSpPr>
            <a:spLocks noGrp="1"/>
          </p:cNvSpPr>
          <p:nvPr>
            <p:ph type="dt" sz="half" idx="10"/>
          </p:nvPr>
        </p:nvSpPr>
        <p:spPr/>
        <p:txBody>
          <a:bodyPr/>
          <a:lstStyle/>
          <a:p>
            <a:fld id="{71444C1E-EC12-4B84-9499-F19B49DF723C}" type="datetimeFigureOut">
              <a:rPr lang="en-US" smtClean="0"/>
              <a:t>1/5/2025</a:t>
            </a:fld>
            <a:endParaRPr lang="en-US"/>
          </a:p>
        </p:txBody>
      </p:sp>
      <p:sp>
        <p:nvSpPr>
          <p:cNvPr id="5" name="Footer Placeholder 4">
            <a:extLst>
              <a:ext uri="{FF2B5EF4-FFF2-40B4-BE49-F238E27FC236}">
                <a16:creationId xmlns:a16="http://schemas.microsoft.com/office/drawing/2014/main" id="{7670F2B3-EA44-1CC5-44D4-7DD6C60E4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DF923-C15C-1651-7D67-6E41F9EEA0F3}"/>
              </a:ext>
            </a:extLst>
          </p:cNvPr>
          <p:cNvSpPr>
            <a:spLocks noGrp="1"/>
          </p:cNvSpPr>
          <p:nvPr>
            <p:ph type="sldNum" sz="quarter" idx="12"/>
          </p:nvPr>
        </p:nvSpPr>
        <p:spPr/>
        <p:txBody>
          <a:bodyPr/>
          <a:lstStyle/>
          <a:p>
            <a:fld id="{D648A1A4-FC07-4CDE-A7BE-5BE75BC99FE4}" type="slidenum">
              <a:rPr lang="en-US" smtClean="0"/>
              <a:t>‹#›</a:t>
            </a:fld>
            <a:endParaRPr lang="en-US"/>
          </a:p>
        </p:txBody>
      </p:sp>
    </p:spTree>
    <p:extLst>
      <p:ext uri="{BB962C8B-B14F-4D97-AF65-F5344CB8AC3E}">
        <p14:creationId xmlns:p14="http://schemas.microsoft.com/office/powerpoint/2010/main" val="239679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8A7C9B-65D3-6E83-3EAA-58DA4C9787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76C2FF-038E-A589-5A7E-C89F5B36CF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8A6DD-DB3A-F987-9CA5-7520437A8DAD}"/>
              </a:ext>
            </a:extLst>
          </p:cNvPr>
          <p:cNvSpPr>
            <a:spLocks noGrp="1"/>
          </p:cNvSpPr>
          <p:nvPr>
            <p:ph type="dt" sz="half" idx="10"/>
          </p:nvPr>
        </p:nvSpPr>
        <p:spPr/>
        <p:txBody>
          <a:bodyPr/>
          <a:lstStyle/>
          <a:p>
            <a:fld id="{71444C1E-EC12-4B84-9499-F19B49DF723C}" type="datetimeFigureOut">
              <a:rPr lang="en-US" smtClean="0"/>
              <a:t>1/5/2025</a:t>
            </a:fld>
            <a:endParaRPr lang="en-US"/>
          </a:p>
        </p:txBody>
      </p:sp>
      <p:sp>
        <p:nvSpPr>
          <p:cNvPr id="5" name="Footer Placeholder 4">
            <a:extLst>
              <a:ext uri="{FF2B5EF4-FFF2-40B4-BE49-F238E27FC236}">
                <a16:creationId xmlns:a16="http://schemas.microsoft.com/office/drawing/2014/main" id="{ECBCAF4B-55DF-0B84-913D-AE298B385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619C0-E597-16CC-ABFB-E36610420405}"/>
              </a:ext>
            </a:extLst>
          </p:cNvPr>
          <p:cNvSpPr>
            <a:spLocks noGrp="1"/>
          </p:cNvSpPr>
          <p:nvPr>
            <p:ph type="sldNum" sz="quarter" idx="12"/>
          </p:nvPr>
        </p:nvSpPr>
        <p:spPr/>
        <p:txBody>
          <a:bodyPr/>
          <a:lstStyle/>
          <a:p>
            <a:fld id="{D648A1A4-FC07-4CDE-A7BE-5BE75BC99FE4}" type="slidenum">
              <a:rPr lang="en-US" smtClean="0"/>
              <a:t>‹#›</a:t>
            </a:fld>
            <a:endParaRPr lang="en-US"/>
          </a:p>
        </p:txBody>
      </p:sp>
    </p:spTree>
    <p:extLst>
      <p:ext uri="{BB962C8B-B14F-4D97-AF65-F5344CB8AC3E}">
        <p14:creationId xmlns:p14="http://schemas.microsoft.com/office/powerpoint/2010/main" val="43105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64F0-46C1-A43C-00B7-C01C62B072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9EA68A-161D-7CD5-D968-51425EBFB0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FB666-882D-1782-7C87-F8E63468EE4F}"/>
              </a:ext>
            </a:extLst>
          </p:cNvPr>
          <p:cNvSpPr>
            <a:spLocks noGrp="1"/>
          </p:cNvSpPr>
          <p:nvPr>
            <p:ph type="dt" sz="half" idx="10"/>
          </p:nvPr>
        </p:nvSpPr>
        <p:spPr/>
        <p:txBody>
          <a:bodyPr/>
          <a:lstStyle/>
          <a:p>
            <a:fld id="{71444C1E-EC12-4B84-9499-F19B49DF723C}" type="datetimeFigureOut">
              <a:rPr lang="en-US" smtClean="0"/>
              <a:t>1/5/2025</a:t>
            </a:fld>
            <a:endParaRPr lang="en-US"/>
          </a:p>
        </p:txBody>
      </p:sp>
      <p:sp>
        <p:nvSpPr>
          <p:cNvPr id="5" name="Footer Placeholder 4">
            <a:extLst>
              <a:ext uri="{FF2B5EF4-FFF2-40B4-BE49-F238E27FC236}">
                <a16:creationId xmlns:a16="http://schemas.microsoft.com/office/drawing/2014/main" id="{94E61C95-9EA7-11E4-B60F-DE4D0B34F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7311C-7D44-533C-9846-FEC8361941F0}"/>
              </a:ext>
            </a:extLst>
          </p:cNvPr>
          <p:cNvSpPr>
            <a:spLocks noGrp="1"/>
          </p:cNvSpPr>
          <p:nvPr>
            <p:ph type="sldNum" sz="quarter" idx="12"/>
          </p:nvPr>
        </p:nvSpPr>
        <p:spPr/>
        <p:txBody>
          <a:bodyPr/>
          <a:lstStyle/>
          <a:p>
            <a:fld id="{D648A1A4-FC07-4CDE-A7BE-5BE75BC99FE4}" type="slidenum">
              <a:rPr lang="en-US" smtClean="0"/>
              <a:t>‹#›</a:t>
            </a:fld>
            <a:endParaRPr lang="en-US"/>
          </a:p>
        </p:txBody>
      </p:sp>
    </p:spTree>
    <p:extLst>
      <p:ext uri="{BB962C8B-B14F-4D97-AF65-F5344CB8AC3E}">
        <p14:creationId xmlns:p14="http://schemas.microsoft.com/office/powerpoint/2010/main" val="506580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23CD-2817-4139-49D2-64E9CBE6BA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48239F-FD47-119D-C447-83A2789A49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BB5D6A-37C2-80E6-2886-FF08EBBE2CA4}"/>
              </a:ext>
            </a:extLst>
          </p:cNvPr>
          <p:cNvSpPr>
            <a:spLocks noGrp="1"/>
          </p:cNvSpPr>
          <p:nvPr>
            <p:ph type="dt" sz="half" idx="10"/>
          </p:nvPr>
        </p:nvSpPr>
        <p:spPr/>
        <p:txBody>
          <a:bodyPr/>
          <a:lstStyle/>
          <a:p>
            <a:fld id="{71444C1E-EC12-4B84-9499-F19B49DF723C}" type="datetimeFigureOut">
              <a:rPr lang="en-US" smtClean="0"/>
              <a:t>1/5/2025</a:t>
            </a:fld>
            <a:endParaRPr lang="en-US"/>
          </a:p>
        </p:txBody>
      </p:sp>
      <p:sp>
        <p:nvSpPr>
          <p:cNvPr id="5" name="Footer Placeholder 4">
            <a:extLst>
              <a:ext uri="{FF2B5EF4-FFF2-40B4-BE49-F238E27FC236}">
                <a16:creationId xmlns:a16="http://schemas.microsoft.com/office/drawing/2014/main" id="{EC051062-0888-7815-2CDB-D6E4644A9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EAAE7-B748-6CC8-C1D0-32828DA0EDCD}"/>
              </a:ext>
            </a:extLst>
          </p:cNvPr>
          <p:cNvSpPr>
            <a:spLocks noGrp="1"/>
          </p:cNvSpPr>
          <p:nvPr>
            <p:ph type="sldNum" sz="quarter" idx="12"/>
          </p:nvPr>
        </p:nvSpPr>
        <p:spPr/>
        <p:txBody>
          <a:bodyPr/>
          <a:lstStyle/>
          <a:p>
            <a:fld id="{D648A1A4-FC07-4CDE-A7BE-5BE75BC99FE4}" type="slidenum">
              <a:rPr lang="en-US" smtClean="0"/>
              <a:t>‹#›</a:t>
            </a:fld>
            <a:endParaRPr lang="en-US"/>
          </a:p>
        </p:txBody>
      </p:sp>
    </p:spTree>
    <p:extLst>
      <p:ext uri="{BB962C8B-B14F-4D97-AF65-F5344CB8AC3E}">
        <p14:creationId xmlns:p14="http://schemas.microsoft.com/office/powerpoint/2010/main" val="264907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95D0-DB11-9787-292E-3625D4D0CC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1CE3B7-B7A6-1B87-420B-D49D26779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C3873-0865-538C-BFF9-5035EA7440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4435CC-DD0D-B159-6794-8112BDEF8A32}"/>
              </a:ext>
            </a:extLst>
          </p:cNvPr>
          <p:cNvSpPr>
            <a:spLocks noGrp="1"/>
          </p:cNvSpPr>
          <p:nvPr>
            <p:ph type="dt" sz="half" idx="10"/>
          </p:nvPr>
        </p:nvSpPr>
        <p:spPr/>
        <p:txBody>
          <a:bodyPr/>
          <a:lstStyle/>
          <a:p>
            <a:fld id="{71444C1E-EC12-4B84-9499-F19B49DF723C}" type="datetimeFigureOut">
              <a:rPr lang="en-US" smtClean="0"/>
              <a:t>1/5/2025</a:t>
            </a:fld>
            <a:endParaRPr lang="en-US"/>
          </a:p>
        </p:txBody>
      </p:sp>
      <p:sp>
        <p:nvSpPr>
          <p:cNvPr id="6" name="Footer Placeholder 5">
            <a:extLst>
              <a:ext uri="{FF2B5EF4-FFF2-40B4-BE49-F238E27FC236}">
                <a16:creationId xmlns:a16="http://schemas.microsoft.com/office/drawing/2014/main" id="{C8E7E3B9-F8D9-AEAC-C7A8-A01653EB5F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593E3-A1DE-0C82-E5E8-1F1BE3D37D2B}"/>
              </a:ext>
            </a:extLst>
          </p:cNvPr>
          <p:cNvSpPr>
            <a:spLocks noGrp="1"/>
          </p:cNvSpPr>
          <p:nvPr>
            <p:ph type="sldNum" sz="quarter" idx="12"/>
          </p:nvPr>
        </p:nvSpPr>
        <p:spPr/>
        <p:txBody>
          <a:bodyPr/>
          <a:lstStyle/>
          <a:p>
            <a:fld id="{D648A1A4-FC07-4CDE-A7BE-5BE75BC99FE4}" type="slidenum">
              <a:rPr lang="en-US" smtClean="0"/>
              <a:t>‹#›</a:t>
            </a:fld>
            <a:endParaRPr lang="en-US"/>
          </a:p>
        </p:txBody>
      </p:sp>
    </p:spTree>
    <p:extLst>
      <p:ext uri="{BB962C8B-B14F-4D97-AF65-F5344CB8AC3E}">
        <p14:creationId xmlns:p14="http://schemas.microsoft.com/office/powerpoint/2010/main" val="4122029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E41B-492E-403F-094D-2670AF1467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07EFAE-966F-5005-5976-EDDB987916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DD6AA8-28D3-ED4E-2D60-87AC08A42E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503DF6-50D1-984B-6F95-0AEDB38FD1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D4A45F-BDD1-86B5-EBA9-39B7FBB81E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E687FB-D378-9A41-8460-BB003390B831}"/>
              </a:ext>
            </a:extLst>
          </p:cNvPr>
          <p:cNvSpPr>
            <a:spLocks noGrp="1"/>
          </p:cNvSpPr>
          <p:nvPr>
            <p:ph type="dt" sz="half" idx="10"/>
          </p:nvPr>
        </p:nvSpPr>
        <p:spPr/>
        <p:txBody>
          <a:bodyPr/>
          <a:lstStyle/>
          <a:p>
            <a:fld id="{71444C1E-EC12-4B84-9499-F19B49DF723C}" type="datetimeFigureOut">
              <a:rPr lang="en-US" smtClean="0"/>
              <a:t>1/5/2025</a:t>
            </a:fld>
            <a:endParaRPr lang="en-US"/>
          </a:p>
        </p:txBody>
      </p:sp>
      <p:sp>
        <p:nvSpPr>
          <p:cNvPr id="8" name="Footer Placeholder 7">
            <a:extLst>
              <a:ext uri="{FF2B5EF4-FFF2-40B4-BE49-F238E27FC236}">
                <a16:creationId xmlns:a16="http://schemas.microsoft.com/office/drawing/2014/main" id="{0A1EC6E5-8445-8024-76DE-700C9063EF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615AC1-F1C2-8AC6-77E2-6C56E104FA85}"/>
              </a:ext>
            </a:extLst>
          </p:cNvPr>
          <p:cNvSpPr>
            <a:spLocks noGrp="1"/>
          </p:cNvSpPr>
          <p:nvPr>
            <p:ph type="sldNum" sz="quarter" idx="12"/>
          </p:nvPr>
        </p:nvSpPr>
        <p:spPr/>
        <p:txBody>
          <a:bodyPr/>
          <a:lstStyle/>
          <a:p>
            <a:fld id="{D648A1A4-FC07-4CDE-A7BE-5BE75BC99FE4}" type="slidenum">
              <a:rPr lang="en-US" smtClean="0"/>
              <a:t>‹#›</a:t>
            </a:fld>
            <a:endParaRPr lang="en-US"/>
          </a:p>
        </p:txBody>
      </p:sp>
    </p:spTree>
    <p:extLst>
      <p:ext uri="{BB962C8B-B14F-4D97-AF65-F5344CB8AC3E}">
        <p14:creationId xmlns:p14="http://schemas.microsoft.com/office/powerpoint/2010/main" val="605560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ED51-3C43-9F56-3811-C14441B5A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F97F35-1700-F123-A3AC-CBCC40DAE6E0}"/>
              </a:ext>
            </a:extLst>
          </p:cNvPr>
          <p:cNvSpPr>
            <a:spLocks noGrp="1"/>
          </p:cNvSpPr>
          <p:nvPr>
            <p:ph type="dt" sz="half" idx="10"/>
          </p:nvPr>
        </p:nvSpPr>
        <p:spPr/>
        <p:txBody>
          <a:bodyPr/>
          <a:lstStyle/>
          <a:p>
            <a:fld id="{71444C1E-EC12-4B84-9499-F19B49DF723C}" type="datetimeFigureOut">
              <a:rPr lang="en-US" smtClean="0"/>
              <a:t>1/5/2025</a:t>
            </a:fld>
            <a:endParaRPr lang="en-US"/>
          </a:p>
        </p:txBody>
      </p:sp>
      <p:sp>
        <p:nvSpPr>
          <p:cNvPr id="4" name="Footer Placeholder 3">
            <a:extLst>
              <a:ext uri="{FF2B5EF4-FFF2-40B4-BE49-F238E27FC236}">
                <a16:creationId xmlns:a16="http://schemas.microsoft.com/office/drawing/2014/main" id="{F63EAA2F-F314-22C7-F310-E82D853D58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D36EA8-75D0-55EA-2A0D-E7064113D0F6}"/>
              </a:ext>
            </a:extLst>
          </p:cNvPr>
          <p:cNvSpPr>
            <a:spLocks noGrp="1"/>
          </p:cNvSpPr>
          <p:nvPr>
            <p:ph type="sldNum" sz="quarter" idx="12"/>
          </p:nvPr>
        </p:nvSpPr>
        <p:spPr/>
        <p:txBody>
          <a:bodyPr/>
          <a:lstStyle/>
          <a:p>
            <a:fld id="{D648A1A4-FC07-4CDE-A7BE-5BE75BC99FE4}" type="slidenum">
              <a:rPr lang="en-US" smtClean="0"/>
              <a:t>‹#›</a:t>
            </a:fld>
            <a:endParaRPr lang="en-US"/>
          </a:p>
        </p:txBody>
      </p:sp>
    </p:spTree>
    <p:extLst>
      <p:ext uri="{BB962C8B-B14F-4D97-AF65-F5344CB8AC3E}">
        <p14:creationId xmlns:p14="http://schemas.microsoft.com/office/powerpoint/2010/main" val="1557795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8218FD-2DDE-3F0C-B407-7467A6D77911}"/>
              </a:ext>
            </a:extLst>
          </p:cNvPr>
          <p:cNvSpPr>
            <a:spLocks noGrp="1"/>
          </p:cNvSpPr>
          <p:nvPr>
            <p:ph type="dt" sz="half" idx="10"/>
          </p:nvPr>
        </p:nvSpPr>
        <p:spPr/>
        <p:txBody>
          <a:bodyPr/>
          <a:lstStyle/>
          <a:p>
            <a:fld id="{71444C1E-EC12-4B84-9499-F19B49DF723C}" type="datetimeFigureOut">
              <a:rPr lang="en-US" smtClean="0"/>
              <a:t>1/5/2025</a:t>
            </a:fld>
            <a:endParaRPr lang="en-US"/>
          </a:p>
        </p:txBody>
      </p:sp>
      <p:sp>
        <p:nvSpPr>
          <p:cNvPr id="3" name="Footer Placeholder 2">
            <a:extLst>
              <a:ext uri="{FF2B5EF4-FFF2-40B4-BE49-F238E27FC236}">
                <a16:creationId xmlns:a16="http://schemas.microsoft.com/office/drawing/2014/main" id="{35CC699E-A120-7F24-4517-244608EEAA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8C22CC-CFF6-A8DA-E760-EC2167C2DB04}"/>
              </a:ext>
            </a:extLst>
          </p:cNvPr>
          <p:cNvSpPr>
            <a:spLocks noGrp="1"/>
          </p:cNvSpPr>
          <p:nvPr>
            <p:ph type="sldNum" sz="quarter" idx="12"/>
          </p:nvPr>
        </p:nvSpPr>
        <p:spPr/>
        <p:txBody>
          <a:bodyPr/>
          <a:lstStyle/>
          <a:p>
            <a:fld id="{D648A1A4-FC07-4CDE-A7BE-5BE75BC99FE4}" type="slidenum">
              <a:rPr lang="en-US" smtClean="0"/>
              <a:t>‹#›</a:t>
            </a:fld>
            <a:endParaRPr lang="en-US"/>
          </a:p>
        </p:txBody>
      </p:sp>
    </p:spTree>
    <p:extLst>
      <p:ext uri="{BB962C8B-B14F-4D97-AF65-F5344CB8AC3E}">
        <p14:creationId xmlns:p14="http://schemas.microsoft.com/office/powerpoint/2010/main" val="63172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39DA-F046-1752-707C-8D1A2579E3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443B64-F3A5-92A1-D06E-CB7C35B78F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35978E-0961-FFFC-36D7-DF57DF635D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7D5784-44A8-E13E-941E-72B5AFA2B152}"/>
              </a:ext>
            </a:extLst>
          </p:cNvPr>
          <p:cNvSpPr>
            <a:spLocks noGrp="1"/>
          </p:cNvSpPr>
          <p:nvPr>
            <p:ph type="dt" sz="half" idx="10"/>
          </p:nvPr>
        </p:nvSpPr>
        <p:spPr/>
        <p:txBody>
          <a:bodyPr/>
          <a:lstStyle/>
          <a:p>
            <a:fld id="{71444C1E-EC12-4B84-9499-F19B49DF723C}" type="datetimeFigureOut">
              <a:rPr lang="en-US" smtClean="0"/>
              <a:t>1/5/2025</a:t>
            </a:fld>
            <a:endParaRPr lang="en-US"/>
          </a:p>
        </p:txBody>
      </p:sp>
      <p:sp>
        <p:nvSpPr>
          <p:cNvPr id="6" name="Footer Placeholder 5">
            <a:extLst>
              <a:ext uri="{FF2B5EF4-FFF2-40B4-BE49-F238E27FC236}">
                <a16:creationId xmlns:a16="http://schemas.microsoft.com/office/drawing/2014/main" id="{434B5D2F-0DEB-1523-EC54-CB29AC4E1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BD1EA5-619D-FD6C-A419-2FDF527F7B46}"/>
              </a:ext>
            </a:extLst>
          </p:cNvPr>
          <p:cNvSpPr>
            <a:spLocks noGrp="1"/>
          </p:cNvSpPr>
          <p:nvPr>
            <p:ph type="sldNum" sz="quarter" idx="12"/>
          </p:nvPr>
        </p:nvSpPr>
        <p:spPr/>
        <p:txBody>
          <a:bodyPr/>
          <a:lstStyle/>
          <a:p>
            <a:fld id="{D648A1A4-FC07-4CDE-A7BE-5BE75BC99FE4}" type="slidenum">
              <a:rPr lang="en-US" smtClean="0"/>
              <a:t>‹#›</a:t>
            </a:fld>
            <a:endParaRPr lang="en-US"/>
          </a:p>
        </p:txBody>
      </p:sp>
    </p:spTree>
    <p:extLst>
      <p:ext uri="{BB962C8B-B14F-4D97-AF65-F5344CB8AC3E}">
        <p14:creationId xmlns:p14="http://schemas.microsoft.com/office/powerpoint/2010/main" val="2125877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1EC-B52F-F2E4-7162-1058FA8236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9F217-9880-F1FD-2635-EBDA32DB45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26029-14F5-DD6A-BC23-5C6515AB2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A5B716-6A54-D64B-7FF2-20C30B652C6E}"/>
              </a:ext>
            </a:extLst>
          </p:cNvPr>
          <p:cNvSpPr>
            <a:spLocks noGrp="1"/>
          </p:cNvSpPr>
          <p:nvPr>
            <p:ph type="dt" sz="half" idx="10"/>
          </p:nvPr>
        </p:nvSpPr>
        <p:spPr/>
        <p:txBody>
          <a:bodyPr/>
          <a:lstStyle/>
          <a:p>
            <a:fld id="{71444C1E-EC12-4B84-9499-F19B49DF723C}" type="datetimeFigureOut">
              <a:rPr lang="en-US" smtClean="0"/>
              <a:t>1/5/2025</a:t>
            </a:fld>
            <a:endParaRPr lang="en-US"/>
          </a:p>
        </p:txBody>
      </p:sp>
      <p:sp>
        <p:nvSpPr>
          <p:cNvPr id="6" name="Footer Placeholder 5">
            <a:extLst>
              <a:ext uri="{FF2B5EF4-FFF2-40B4-BE49-F238E27FC236}">
                <a16:creationId xmlns:a16="http://schemas.microsoft.com/office/drawing/2014/main" id="{5746AEA4-A75B-3E30-59FB-7BE6B81B8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EE4FB2-7D92-A6F0-822E-AB56BBA0D4F0}"/>
              </a:ext>
            </a:extLst>
          </p:cNvPr>
          <p:cNvSpPr>
            <a:spLocks noGrp="1"/>
          </p:cNvSpPr>
          <p:nvPr>
            <p:ph type="sldNum" sz="quarter" idx="12"/>
          </p:nvPr>
        </p:nvSpPr>
        <p:spPr/>
        <p:txBody>
          <a:bodyPr/>
          <a:lstStyle/>
          <a:p>
            <a:fld id="{D648A1A4-FC07-4CDE-A7BE-5BE75BC99FE4}" type="slidenum">
              <a:rPr lang="en-US" smtClean="0"/>
              <a:t>‹#›</a:t>
            </a:fld>
            <a:endParaRPr lang="en-US"/>
          </a:p>
        </p:txBody>
      </p:sp>
    </p:spTree>
    <p:extLst>
      <p:ext uri="{BB962C8B-B14F-4D97-AF65-F5344CB8AC3E}">
        <p14:creationId xmlns:p14="http://schemas.microsoft.com/office/powerpoint/2010/main" val="3719833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3754AC-7BC6-7DA9-3447-439328CDE1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37AA04-A4C8-699E-E9A2-24D6838BF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18769-DEE6-B1C7-DBBB-D13A36742C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44C1E-EC12-4B84-9499-F19B49DF723C}" type="datetimeFigureOut">
              <a:rPr lang="en-US" smtClean="0"/>
              <a:t>1/5/2025</a:t>
            </a:fld>
            <a:endParaRPr lang="en-US"/>
          </a:p>
        </p:txBody>
      </p:sp>
      <p:sp>
        <p:nvSpPr>
          <p:cNvPr id="5" name="Footer Placeholder 4">
            <a:extLst>
              <a:ext uri="{FF2B5EF4-FFF2-40B4-BE49-F238E27FC236}">
                <a16:creationId xmlns:a16="http://schemas.microsoft.com/office/drawing/2014/main" id="{42743971-D86F-FEBE-974A-FA71100B04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D0F839B-D4B6-461F-01D9-AAF6DAF2D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48A1A4-FC07-4CDE-A7BE-5BE75BC99FE4}" type="slidenum">
              <a:rPr lang="en-US" smtClean="0"/>
              <a:t>‹#›</a:t>
            </a:fld>
            <a:endParaRPr lang="en-US"/>
          </a:p>
        </p:txBody>
      </p:sp>
    </p:spTree>
    <p:extLst>
      <p:ext uri="{BB962C8B-B14F-4D97-AF65-F5344CB8AC3E}">
        <p14:creationId xmlns:p14="http://schemas.microsoft.com/office/powerpoint/2010/main" val="3755647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C2370-56AB-48F4-99AB-D6DDB544F419}"/>
              </a:ext>
            </a:extLst>
          </p:cNvPr>
          <p:cNvSpPr>
            <a:spLocks noGrp="1"/>
          </p:cNvSpPr>
          <p:nvPr>
            <p:ph type="title"/>
          </p:nvPr>
        </p:nvSpPr>
        <p:spPr/>
        <p:txBody>
          <a:bodyPr/>
          <a:lstStyle/>
          <a:p>
            <a:r>
              <a:rPr lang="en-US" dirty="0"/>
              <a:t>Quality</a:t>
            </a:r>
          </a:p>
        </p:txBody>
      </p:sp>
      <p:sp>
        <p:nvSpPr>
          <p:cNvPr id="3" name="Content Placeholder 2">
            <a:extLst>
              <a:ext uri="{FF2B5EF4-FFF2-40B4-BE49-F238E27FC236}">
                <a16:creationId xmlns:a16="http://schemas.microsoft.com/office/drawing/2014/main" id="{1145475B-EAD1-463E-83AD-1C3708DC4EFE}"/>
              </a:ext>
            </a:extLst>
          </p:cNvPr>
          <p:cNvSpPr>
            <a:spLocks noGrp="1"/>
          </p:cNvSpPr>
          <p:nvPr>
            <p:ph idx="1"/>
          </p:nvPr>
        </p:nvSpPr>
        <p:spPr/>
        <p:txBody>
          <a:bodyPr>
            <a:normAutofit fontScale="92500" lnSpcReduction="10000"/>
          </a:bodyPr>
          <a:lstStyle/>
          <a:p>
            <a:r>
              <a:rPr lang="en-US" dirty="0"/>
              <a:t>In project management, </a:t>
            </a:r>
            <a:r>
              <a:rPr lang="en-US" b="1" dirty="0"/>
              <a:t>quality</a:t>
            </a:r>
            <a:r>
              <a:rPr lang="en-US" dirty="0"/>
              <a:t> refers to the degree to which a project's deliverables meet the requirements, expectations, and standards defined by the stakeholders. </a:t>
            </a:r>
          </a:p>
          <a:p>
            <a:r>
              <a:rPr lang="en-US" dirty="0"/>
              <a:t>It is about ensuring that the product or service is fit for its intended use and aligns with agreed-upon specifications.</a:t>
            </a:r>
          </a:p>
          <a:p>
            <a:r>
              <a:rPr lang="en-US" b="1" dirty="0"/>
              <a:t>Key Aspects of Quality:</a:t>
            </a:r>
          </a:p>
          <a:p>
            <a:pPr lvl="1"/>
            <a:r>
              <a:rPr lang="en-US" b="1" dirty="0"/>
              <a:t>Conformance to Requirements</a:t>
            </a:r>
            <a:r>
              <a:rPr lang="en-US" dirty="0"/>
              <a:t>: Ensuring deliverables meet defined standards and criteria.</a:t>
            </a:r>
          </a:p>
          <a:p>
            <a:pPr lvl="1"/>
            <a:r>
              <a:rPr lang="en-US" b="1" dirty="0"/>
              <a:t>Fitness for Use</a:t>
            </a:r>
            <a:r>
              <a:rPr lang="en-US" dirty="0"/>
              <a:t>: Deliverables must serve their intended purpose effectively.</a:t>
            </a:r>
          </a:p>
          <a:p>
            <a:pPr lvl="1"/>
            <a:r>
              <a:rPr lang="en-US" b="1" dirty="0"/>
              <a:t>Stakeholder Satisfaction</a:t>
            </a:r>
            <a:r>
              <a:rPr lang="en-US" dirty="0"/>
              <a:t>: Achieving the balance between stakeholder needs and project constraints.</a:t>
            </a:r>
          </a:p>
          <a:p>
            <a:pPr lvl="1"/>
            <a:r>
              <a:rPr lang="en-US" b="1" dirty="0"/>
              <a:t>Consistency</a:t>
            </a:r>
            <a:r>
              <a:rPr lang="en-US" dirty="0"/>
              <a:t>: Delivering outputs reliably and without defects.</a:t>
            </a:r>
          </a:p>
          <a:p>
            <a:endParaRPr lang="en-US" dirty="0"/>
          </a:p>
        </p:txBody>
      </p:sp>
    </p:spTree>
    <p:extLst>
      <p:ext uri="{BB962C8B-B14F-4D97-AF65-F5344CB8AC3E}">
        <p14:creationId xmlns:p14="http://schemas.microsoft.com/office/powerpoint/2010/main" val="217178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CF48-89FA-48FB-B992-A966A1375B57}"/>
              </a:ext>
            </a:extLst>
          </p:cNvPr>
          <p:cNvSpPr>
            <a:spLocks noGrp="1"/>
          </p:cNvSpPr>
          <p:nvPr>
            <p:ph type="title"/>
          </p:nvPr>
        </p:nvSpPr>
        <p:spPr/>
        <p:txBody>
          <a:bodyPr/>
          <a:lstStyle/>
          <a:p>
            <a:r>
              <a:rPr lang="en-US" dirty="0"/>
              <a:t>Control Quality</a:t>
            </a:r>
          </a:p>
        </p:txBody>
      </p:sp>
      <p:sp>
        <p:nvSpPr>
          <p:cNvPr id="3" name="Content Placeholder 2">
            <a:extLst>
              <a:ext uri="{FF2B5EF4-FFF2-40B4-BE49-F238E27FC236}">
                <a16:creationId xmlns:a16="http://schemas.microsoft.com/office/drawing/2014/main" id="{E277AF1C-A39B-4632-AD4B-C9CCF281468B}"/>
              </a:ext>
            </a:extLst>
          </p:cNvPr>
          <p:cNvSpPr>
            <a:spLocks noGrp="1"/>
          </p:cNvSpPr>
          <p:nvPr>
            <p:ph idx="1"/>
          </p:nvPr>
        </p:nvSpPr>
        <p:spPr/>
        <p:txBody>
          <a:bodyPr>
            <a:normAutofit/>
          </a:bodyPr>
          <a:lstStyle/>
          <a:p>
            <a:r>
              <a:rPr lang="en-US" b="1" dirty="0"/>
              <a:t>Outputs:</a:t>
            </a:r>
            <a:endParaRPr lang="en-US" dirty="0"/>
          </a:p>
          <a:p>
            <a:pPr lvl="1"/>
            <a:r>
              <a:rPr lang="en-US" dirty="0"/>
              <a:t>Verified deliverables</a:t>
            </a:r>
          </a:p>
          <a:p>
            <a:pPr lvl="1"/>
            <a:r>
              <a:rPr lang="en-US" dirty="0"/>
              <a:t>Work performance information</a:t>
            </a:r>
          </a:p>
          <a:p>
            <a:pPr lvl="1"/>
            <a:r>
              <a:rPr lang="en-US" dirty="0"/>
              <a:t>Quality control measurements</a:t>
            </a:r>
          </a:p>
          <a:p>
            <a:r>
              <a:rPr lang="en-US" b="1" dirty="0"/>
              <a:t>Example:</a:t>
            </a:r>
            <a:endParaRPr lang="en-US" dirty="0"/>
          </a:p>
          <a:p>
            <a:pPr lvl="1"/>
            <a:r>
              <a:rPr lang="en-US" b="1" dirty="0"/>
              <a:t>Scenario:</a:t>
            </a:r>
            <a:r>
              <a:rPr lang="en-US" dirty="0"/>
              <a:t> A construction project involves building a high-rise.</a:t>
            </a:r>
          </a:p>
          <a:p>
            <a:pPr lvl="1"/>
            <a:r>
              <a:rPr lang="en-US" b="1" dirty="0"/>
              <a:t>Application:</a:t>
            </a:r>
            <a:r>
              <a:rPr lang="en-US" dirty="0"/>
              <a:t> Inspectors use a checklist to verify that materials meet specifications, and statistical sampling ensures concrete strength exceeds required levels. Any non-conforming work is flagged for rework before final acceptance.</a:t>
            </a:r>
          </a:p>
          <a:p>
            <a:endParaRPr lang="en-US" dirty="0"/>
          </a:p>
        </p:txBody>
      </p:sp>
    </p:spTree>
    <p:extLst>
      <p:ext uri="{BB962C8B-B14F-4D97-AF65-F5344CB8AC3E}">
        <p14:creationId xmlns:p14="http://schemas.microsoft.com/office/powerpoint/2010/main" val="2623965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93EA0-A7D8-45EE-98CB-90A7C484D424}"/>
              </a:ext>
            </a:extLst>
          </p:cNvPr>
          <p:cNvSpPr>
            <a:spLocks noGrp="1"/>
          </p:cNvSpPr>
          <p:nvPr>
            <p:ph type="title"/>
          </p:nvPr>
        </p:nvSpPr>
        <p:spPr/>
        <p:txBody>
          <a:bodyPr>
            <a:normAutofit fontScale="90000"/>
          </a:bodyPr>
          <a:lstStyle/>
          <a:p>
            <a:r>
              <a:rPr lang="en-US" b="1" dirty="0"/>
              <a:t>Practical Example: End-to-End Quality Management</a:t>
            </a:r>
            <a:br>
              <a:rPr lang="en-US" b="1" dirty="0"/>
            </a:br>
            <a:endParaRPr lang="en-US" dirty="0"/>
          </a:p>
        </p:txBody>
      </p:sp>
      <p:sp>
        <p:nvSpPr>
          <p:cNvPr id="3" name="Content Placeholder 2">
            <a:extLst>
              <a:ext uri="{FF2B5EF4-FFF2-40B4-BE49-F238E27FC236}">
                <a16:creationId xmlns:a16="http://schemas.microsoft.com/office/drawing/2014/main" id="{980592D8-6E24-43A0-8191-13D7F5D51A69}"/>
              </a:ext>
            </a:extLst>
          </p:cNvPr>
          <p:cNvSpPr>
            <a:spLocks noGrp="1"/>
          </p:cNvSpPr>
          <p:nvPr>
            <p:ph idx="1"/>
          </p:nvPr>
        </p:nvSpPr>
        <p:spPr/>
        <p:txBody>
          <a:bodyPr>
            <a:normAutofit fontScale="92500" lnSpcReduction="10000"/>
          </a:bodyPr>
          <a:lstStyle/>
          <a:p>
            <a:r>
              <a:rPr lang="en-US" b="1" dirty="0"/>
              <a:t>Project: Launching a New Mobile App</a:t>
            </a:r>
          </a:p>
          <a:p>
            <a:r>
              <a:rPr lang="en-US" b="1" dirty="0"/>
              <a:t>Plan Quality Management:</a:t>
            </a:r>
            <a:endParaRPr lang="en-US" dirty="0"/>
          </a:p>
          <a:p>
            <a:pPr lvl="1"/>
            <a:r>
              <a:rPr lang="en-US" dirty="0"/>
              <a:t>Define requirements: "App must handle 10,000 concurrent users without performance degradation."</a:t>
            </a:r>
          </a:p>
          <a:p>
            <a:pPr lvl="1"/>
            <a:r>
              <a:rPr lang="en-US" dirty="0"/>
              <a:t>Document processes for usability and security testing.</a:t>
            </a:r>
          </a:p>
          <a:p>
            <a:r>
              <a:rPr lang="en-US" b="1" dirty="0"/>
              <a:t>Manage Quality:</a:t>
            </a:r>
            <a:endParaRPr lang="en-US" dirty="0"/>
          </a:p>
          <a:p>
            <a:pPr lvl="1"/>
            <a:r>
              <a:rPr lang="en-US" dirty="0"/>
              <a:t>Conduct code reviews and peer reviews during development.</a:t>
            </a:r>
          </a:p>
          <a:p>
            <a:pPr lvl="1"/>
            <a:r>
              <a:rPr lang="en-US" dirty="0"/>
              <a:t>Perform risk analysis to address vulnerabilities.</a:t>
            </a:r>
          </a:p>
          <a:p>
            <a:r>
              <a:rPr lang="en-US" b="1" dirty="0"/>
              <a:t>Control Quality:</a:t>
            </a:r>
            <a:endParaRPr lang="en-US" dirty="0"/>
          </a:p>
          <a:p>
            <a:pPr lvl="1"/>
            <a:r>
              <a:rPr lang="en-US" dirty="0"/>
              <a:t>Test the app against defined metrics like load time, error rates, and user satisfaction.</a:t>
            </a:r>
          </a:p>
          <a:p>
            <a:pPr lvl="1"/>
            <a:r>
              <a:rPr lang="en-US" dirty="0"/>
              <a:t>Use checklists during app launch to ensure compliance with all criteria.</a:t>
            </a:r>
          </a:p>
          <a:p>
            <a:endParaRPr lang="en-US" dirty="0"/>
          </a:p>
        </p:txBody>
      </p:sp>
    </p:spTree>
    <p:extLst>
      <p:ext uri="{BB962C8B-B14F-4D97-AF65-F5344CB8AC3E}">
        <p14:creationId xmlns:p14="http://schemas.microsoft.com/office/powerpoint/2010/main" val="394882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562-A0DF-47A4-B884-73C136CDAC3C}"/>
              </a:ext>
            </a:extLst>
          </p:cNvPr>
          <p:cNvSpPr>
            <a:spLocks noGrp="1"/>
          </p:cNvSpPr>
          <p:nvPr>
            <p:ph type="title"/>
          </p:nvPr>
        </p:nvSpPr>
        <p:spPr/>
        <p:txBody>
          <a:bodyPr>
            <a:normAutofit fontScale="90000"/>
          </a:bodyPr>
          <a:lstStyle/>
          <a:p>
            <a:r>
              <a:rPr lang="en-US" b="1" dirty="0"/>
              <a:t>Example of Quality in Software Development</a:t>
            </a:r>
            <a:br>
              <a:rPr lang="en-US" b="1" dirty="0"/>
            </a:br>
            <a:endParaRPr lang="en-US" dirty="0"/>
          </a:p>
        </p:txBody>
      </p:sp>
      <p:sp>
        <p:nvSpPr>
          <p:cNvPr id="3" name="Content Placeholder 2">
            <a:extLst>
              <a:ext uri="{FF2B5EF4-FFF2-40B4-BE49-F238E27FC236}">
                <a16:creationId xmlns:a16="http://schemas.microsoft.com/office/drawing/2014/main" id="{766480F2-FDD6-43AF-A7C1-8FCCC9DC96BE}"/>
              </a:ext>
            </a:extLst>
          </p:cNvPr>
          <p:cNvSpPr>
            <a:spLocks noGrp="1"/>
          </p:cNvSpPr>
          <p:nvPr>
            <p:ph idx="1"/>
          </p:nvPr>
        </p:nvSpPr>
        <p:spPr>
          <a:xfrm>
            <a:off x="838200" y="1825625"/>
            <a:ext cx="10515600" cy="4351338"/>
          </a:xfrm>
        </p:spPr>
        <p:txBody>
          <a:bodyPr>
            <a:normAutofit fontScale="70000" lnSpcReduction="20000"/>
          </a:bodyPr>
          <a:lstStyle/>
          <a:p>
            <a:r>
              <a:rPr lang="en-US" b="1" dirty="0"/>
              <a:t>Scenario</a:t>
            </a:r>
            <a:r>
              <a:rPr lang="en-US" dirty="0"/>
              <a:t>: Developing an online banking application.</a:t>
            </a:r>
          </a:p>
          <a:p>
            <a:pPr marL="0" indent="0">
              <a:buNone/>
            </a:pPr>
            <a:r>
              <a:rPr lang="en-US" b="1" dirty="0"/>
              <a:t>Plan Quality Management:</a:t>
            </a:r>
          </a:p>
          <a:p>
            <a:r>
              <a:rPr lang="en-US" b="1" dirty="0"/>
              <a:t>Set Standards</a:t>
            </a:r>
            <a:r>
              <a:rPr lang="en-US" dirty="0"/>
              <a:t>: Define quality criteria such as:</a:t>
            </a:r>
          </a:p>
          <a:p>
            <a:pPr lvl="1"/>
            <a:r>
              <a:rPr lang="en-US" b="1" dirty="0"/>
              <a:t>Functionality</a:t>
            </a:r>
            <a:r>
              <a:rPr lang="en-US" dirty="0"/>
              <a:t>: Features like fund transfers, balance inquiries, and bill payments must work without errors.</a:t>
            </a:r>
          </a:p>
          <a:p>
            <a:pPr lvl="1"/>
            <a:r>
              <a:rPr lang="en-US" b="1" dirty="0"/>
              <a:t>Performance</a:t>
            </a:r>
            <a:r>
              <a:rPr lang="en-US" dirty="0"/>
              <a:t>: The application must handle 1,000 concurrent users with a response time of less than 2 seconds.</a:t>
            </a:r>
          </a:p>
          <a:p>
            <a:pPr lvl="1"/>
            <a:r>
              <a:rPr lang="en-US" b="1" dirty="0"/>
              <a:t>Security</a:t>
            </a:r>
            <a:r>
              <a:rPr lang="en-US" dirty="0"/>
              <a:t>: Must comply with standards like PCI DSS for secure payment transactions.</a:t>
            </a:r>
          </a:p>
          <a:p>
            <a:r>
              <a:rPr lang="en-US" b="1" dirty="0"/>
              <a:t>Define Metrics</a:t>
            </a:r>
            <a:r>
              <a:rPr lang="en-US" dirty="0"/>
              <a:t>:</a:t>
            </a:r>
          </a:p>
          <a:p>
            <a:pPr lvl="1"/>
            <a:r>
              <a:rPr lang="en-US" dirty="0"/>
              <a:t>Number of critical bugs found during testing should be zero.</a:t>
            </a:r>
          </a:p>
          <a:p>
            <a:pPr lvl="1"/>
            <a:r>
              <a:rPr lang="en-US" dirty="0"/>
              <a:t>Response time for user requests should be under 2 seconds.</a:t>
            </a:r>
          </a:p>
          <a:p>
            <a:pPr marL="0" indent="0">
              <a:buNone/>
            </a:pPr>
            <a:r>
              <a:rPr lang="en-US" b="1" dirty="0"/>
              <a:t>Manage Quality:</a:t>
            </a:r>
          </a:p>
          <a:p>
            <a:pPr lvl="1"/>
            <a:r>
              <a:rPr lang="en-US" b="1" dirty="0"/>
              <a:t>Code Reviews</a:t>
            </a:r>
            <a:r>
              <a:rPr lang="en-US" dirty="0"/>
              <a:t>: Developers perform peer code reviews to catch errors and ensure adherence to coding standards.</a:t>
            </a:r>
          </a:p>
          <a:p>
            <a:pPr lvl="1"/>
            <a:r>
              <a:rPr lang="en-US" b="1" dirty="0"/>
              <a:t>Automated Testing</a:t>
            </a:r>
            <a:r>
              <a:rPr lang="en-US" dirty="0"/>
              <a:t>: Run automated test cases for unit tests, integration tests, and regression tests.</a:t>
            </a:r>
          </a:p>
          <a:p>
            <a:pPr lvl="1"/>
            <a:r>
              <a:rPr lang="en-US" b="1" dirty="0"/>
              <a:t>Continuous Integration</a:t>
            </a:r>
            <a:r>
              <a:rPr lang="en-US" dirty="0"/>
              <a:t>: Use tools like Jenkins or GitHub Actions to build and test code with every change, ensuring issues are caught early.</a:t>
            </a:r>
          </a:p>
          <a:p>
            <a:endParaRPr lang="en-US" dirty="0"/>
          </a:p>
        </p:txBody>
      </p:sp>
    </p:spTree>
    <p:extLst>
      <p:ext uri="{BB962C8B-B14F-4D97-AF65-F5344CB8AC3E}">
        <p14:creationId xmlns:p14="http://schemas.microsoft.com/office/powerpoint/2010/main" val="30075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562-A0DF-47A4-B884-73C136CDAC3C}"/>
              </a:ext>
            </a:extLst>
          </p:cNvPr>
          <p:cNvSpPr>
            <a:spLocks noGrp="1"/>
          </p:cNvSpPr>
          <p:nvPr>
            <p:ph type="title"/>
          </p:nvPr>
        </p:nvSpPr>
        <p:spPr/>
        <p:txBody>
          <a:bodyPr>
            <a:normAutofit fontScale="90000"/>
          </a:bodyPr>
          <a:lstStyle/>
          <a:p>
            <a:r>
              <a:rPr lang="en-US" b="1" dirty="0"/>
              <a:t>Example of Quality in Software Development</a:t>
            </a:r>
            <a:br>
              <a:rPr lang="en-US" b="1" dirty="0"/>
            </a:br>
            <a:endParaRPr lang="en-US" dirty="0"/>
          </a:p>
        </p:txBody>
      </p:sp>
      <p:sp>
        <p:nvSpPr>
          <p:cNvPr id="3" name="Content Placeholder 2">
            <a:extLst>
              <a:ext uri="{FF2B5EF4-FFF2-40B4-BE49-F238E27FC236}">
                <a16:creationId xmlns:a16="http://schemas.microsoft.com/office/drawing/2014/main" id="{766480F2-FDD6-43AF-A7C1-8FCCC9DC96BE}"/>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en-US" b="1" dirty="0"/>
              <a:t>Control Quality:</a:t>
            </a:r>
          </a:p>
          <a:p>
            <a:r>
              <a:rPr lang="en-US" b="1" dirty="0"/>
              <a:t>Functional Testing</a:t>
            </a:r>
            <a:r>
              <a:rPr lang="en-US" dirty="0"/>
              <a:t>: QA team validates that all banking features work as expected (e.g., users can transfer funds).</a:t>
            </a:r>
          </a:p>
          <a:p>
            <a:r>
              <a:rPr lang="en-US" b="1" dirty="0"/>
              <a:t>Performance Testing</a:t>
            </a:r>
            <a:r>
              <a:rPr lang="en-US" dirty="0"/>
              <a:t>: Stress-test the application using tools like JMeter to ensure it handles concurrent users without slowing down.</a:t>
            </a:r>
          </a:p>
          <a:p>
            <a:r>
              <a:rPr lang="en-US" b="1" dirty="0"/>
              <a:t>User Acceptance Testing (UAT)</a:t>
            </a:r>
            <a:r>
              <a:rPr lang="en-US" dirty="0"/>
              <a:t>: End-users verify the application meets their needs and expectations before deployment.</a:t>
            </a:r>
          </a:p>
          <a:p>
            <a:r>
              <a:rPr lang="en-US" b="1" dirty="0"/>
              <a:t>Outcome:</a:t>
            </a:r>
          </a:p>
          <a:p>
            <a:pPr lvl="1"/>
            <a:r>
              <a:rPr lang="en-US" dirty="0"/>
              <a:t>The application is free of critical bugs, meets all performance and security standards, and is successfully deployed to users.</a:t>
            </a:r>
          </a:p>
          <a:p>
            <a:pPr lvl="1"/>
            <a:r>
              <a:rPr lang="en-US" dirty="0"/>
              <a:t>Stakeholders are satisfied because the app delivers the intended functionality while ensuring security and reliability.</a:t>
            </a:r>
          </a:p>
          <a:p>
            <a:endParaRPr lang="en-US" dirty="0"/>
          </a:p>
        </p:txBody>
      </p:sp>
    </p:spTree>
    <p:extLst>
      <p:ext uri="{BB962C8B-B14F-4D97-AF65-F5344CB8AC3E}">
        <p14:creationId xmlns:p14="http://schemas.microsoft.com/office/powerpoint/2010/main" val="2570462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789C9E-04B5-4053-582E-3F08E26EEE50}"/>
              </a:ext>
            </a:extLst>
          </p:cNvPr>
          <p:cNvPicPr>
            <a:picLocks noGrp="1" noChangeAspect="1"/>
          </p:cNvPicPr>
          <p:nvPr>
            <p:ph idx="1"/>
          </p:nvPr>
        </p:nvPicPr>
        <p:blipFill>
          <a:blip r:embed="rId2"/>
          <a:stretch>
            <a:fillRect/>
          </a:stretch>
        </p:blipFill>
        <p:spPr>
          <a:xfrm>
            <a:off x="840275" y="643466"/>
            <a:ext cx="10511450" cy="5571067"/>
          </a:xfrm>
          <a:prstGeom prst="rect">
            <a:avLst/>
          </a:prstGeom>
        </p:spPr>
      </p:pic>
    </p:spTree>
    <p:extLst>
      <p:ext uri="{BB962C8B-B14F-4D97-AF65-F5344CB8AC3E}">
        <p14:creationId xmlns:p14="http://schemas.microsoft.com/office/powerpoint/2010/main" val="170604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04B1A6-A148-E887-69EA-F47AA8BECE4F}"/>
              </a:ext>
            </a:extLst>
          </p:cNvPr>
          <p:cNvPicPr>
            <a:picLocks noGrp="1" noChangeAspect="1"/>
          </p:cNvPicPr>
          <p:nvPr>
            <p:ph idx="1"/>
          </p:nvPr>
        </p:nvPicPr>
        <p:blipFill>
          <a:blip r:embed="rId2"/>
          <a:stretch>
            <a:fillRect/>
          </a:stretch>
        </p:blipFill>
        <p:spPr>
          <a:xfrm>
            <a:off x="643467" y="920835"/>
            <a:ext cx="10905066" cy="5016329"/>
          </a:xfrm>
          <a:prstGeom prst="rect">
            <a:avLst/>
          </a:prstGeom>
        </p:spPr>
      </p:pic>
    </p:spTree>
    <p:extLst>
      <p:ext uri="{BB962C8B-B14F-4D97-AF65-F5344CB8AC3E}">
        <p14:creationId xmlns:p14="http://schemas.microsoft.com/office/powerpoint/2010/main" val="2803144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4C6D-CC11-4B64-A820-922DAEC7CC6C}"/>
              </a:ext>
            </a:extLst>
          </p:cNvPr>
          <p:cNvSpPr>
            <a:spLocks noGrp="1"/>
          </p:cNvSpPr>
          <p:nvPr>
            <p:ph type="title"/>
          </p:nvPr>
        </p:nvSpPr>
        <p:spPr/>
        <p:txBody>
          <a:bodyPr/>
          <a:lstStyle/>
          <a:p>
            <a:r>
              <a:rPr lang="en-US" dirty="0"/>
              <a:t>Quality vs Grade</a:t>
            </a:r>
          </a:p>
        </p:txBody>
      </p:sp>
      <p:sp>
        <p:nvSpPr>
          <p:cNvPr id="3" name="Content Placeholder 2">
            <a:extLst>
              <a:ext uri="{FF2B5EF4-FFF2-40B4-BE49-F238E27FC236}">
                <a16:creationId xmlns:a16="http://schemas.microsoft.com/office/drawing/2014/main" id="{8CCA2924-E106-4484-A677-117C2994B3BC}"/>
              </a:ext>
            </a:extLst>
          </p:cNvPr>
          <p:cNvSpPr>
            <a:spLocks noGrp="1"/>
          </p:cNvSpPr>
          <p:nvPr>
            <p:ph idx="1"/>
          </p:nvPr>
        </p:nvSpPr>
        <p:spPr/>
        <p:txBody>
          <a:bodyPr>
            <a:normAutofit fontScale="62500" lnSpcReduction="20000"/>
          </a:bodyPr>
          <a:lstStyle/>
          <a:p>
            <a:pPr marL="0" indent="0">
              <a:buNone/>
            </a:pPr>
            <a:r>
              <a:rPr lang="en-US" b="1" dirty="0"/>
              <a:t>Quality</a:t>
            </a:r>
          </a:p>
          <a:p>
            <a:r>
              <a:rPr lang="en-US" b="1" dirty="0"/>
              <a:t>Definition:</a:t>
            </a:r>
            <a:r>
              <a:rPr lang="en-US" dirty="0"/>
              <a:t> The degree to which a set of inherent characteristics fulfill requirements.</a:t>
            </a:r>
          </a:p>
          <a:p>
            <a:r>
              <a:rPr lang="en-US" b="1" dirty="0"/>
              <a:t>Key Point:</a:t>
            </a:r>
            <a:r>
              <a:rPr lang="en-US" dirty="0"/>
              <a:t> Quality is about conformance to requirements or specifications, irrespective of the grade of the product or service.</a:t>
            </a:r>
          </a:p>
          <a:p>
            <a:r>
              <a:rPr lang="en-US" b="1" dirty="0"/>
              <a:t>Examples:</a:t>
            </a:r>
            <a:endParaRPr lang="en-US" dirty="0"/>
          </a:p>
          <a:p>
            <a:pPr lvl="1"/>
            <a:r>
              <a:rPr lang="en-US" b="1" dirty="0"/>
              <a:t>High Quality:</a:t>
            </a:r>
            <a:r>
              <a:rPr lang="en-US" dirty="0"/>
              <a:t> A budget smartphone that meets all its advertised features without defects.</a:t>
            </a:r>
          </a:p>
          <a:p>
            <a:pPr lvl="1"/>
            <a:r>
              <a:rPr lang="en-US" b="1" dirty="0"/>
              <a:t>Low Quality:</a:t>
            </a:r>
            <a:r>
              <a:rPr lang="en-US" dirty="0"/>
              <a:t> A premium smartphone that has frequent software bugs or hardware issues.</a:t>
            </a:r>
          </a:p>
          <a:p>
            <a:pPr marL="0" indent="0">
              <a:buNone/>
            </a:pPr>
            <a:r>
              <a:rPr lang="en-US" b="1" dirty="0"/>
              <a:t>Grade</a:t>
            </a:r>
          </a:p>
          <a:p>
            <a:r>
              <a:rPr lang="en-US" b="1" dirty="0"/>
              <a:t>Definition:</a:t>
            </a:r>
            <a:r>
              <a:rPr lang="en-US" dirty="0"/>
              <a:t> A category or rank assigned to items having the same functional use but different technical characteristics.</a:t>
            </a:r>
          </a:p>
          <a:p>
            <a:r>
              <a:rPr lang="en-US" b="1" dirty="0"/>
              <a:t>Key Point:</a:t>
            </a:r>
            <a:r>
              <a:rPr lang="en-US" dirty="0"/>
              <a:t> Grade is about the intended level of capability or sophistication. A high-grade product offers more features or capabilities compared to a low-grade product.</a:t>
            </a:r>
          </a:p>
          <a:p>
            <a:r>
              <a:rPr lang="en-US" b="1" dirty="0"/>
              <a:t>Examples:</a:t>
            </a:r>
            <a:endParaRPr lang="en-US" dirty="0"/>
          </a:p>
          <a:p>
            <a:pPr lvl="1"/>
            <a:r>
              <a:rPr lang="en-US" b="1" dirty="0"/>
              <a:t>High Grade:</a:t>
            </a:r>
            <a:r>
              <a:rPr lang="en-US" dirty="0"/>
              <a:t> A flagship smartphone with advanced features like 5G, high-resolution camera, and premium materials.</a:t>
            </a:r>
          </a:p>
          <a:p>
            <a:pPr lvl="1"/>
            <a:r>
              <a:rPr lang="en-US" b="1" dirty="0"/>
              <a:t>Low Grade:</a:t>
            </a:r>
            <a:r>
              <a:rPr lang="en-US" dirty="0"/>
              <a:t> A basic feature phone with limited functionality, such as calls and SMS only.</a:t>
            </a:r>
          </a:p>
          <a:p>
            <a:endParaRPr lang="en-US" dirty="0"/>
          </a:p>
        </p:txBody>
      </p:sp>
    </p:spTree>
    <p:extLst>
      <p:ext uri="{BB962C8B-B14F-4D97-AF65-F5344CB8AC3E}">
        <p14:creationId xmlns:p14="http://schemas.microsoft.com/office/powerpoint/2010/main" val="1857944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D413-7FB7-4DB4-8276-4B7F2CB3CE0B}"/>
              </a:ext>
            </a:extLst>
          </p:cNvPr>
          <p:cNvSpPr>
            <a:spLocks noGrp="1"/>
          </p:cNvSpPr>
          <p:nvPr>
            <p:ph type="title"/>
          </p:nvPr>
        </p:nvSpPr>
        <p:spPr/>
        <p:txBody>
          <a:bodyPr/>
          <a:lstStyle/>
          <a:p>
            <a:r>
              <a:rPr lang="en-US" b="1" dirty="0"/>
              <a:t>Relationship Between Quality and Grade</a:t>
            </a:r>
            <a:endParaRPr lang="en-US" dirty="0"/>
          </a:p>
        </p:txBody>
      </p:sp>
      <p:sp>
        <p:nvSpPr>
          <p:cNvPr id="3" name="Content Placeholder 2">
            <a:extLst>
              <a:ext uri="{FF2B5EF4-FFF2-40B4-BE49-F238E27FC236}">
                <a16:creationId xmlns:a16="http://schemas.microsoft.com/office/drawing/2014/main" id="{687BE38C-DE6D-4DC8-983B-F9883D1C0FB7}"/>
              </a:ext>
            </a:extLst>
          </p:cNvPr>
          <p:cNvSpPr>
            <a:spLocks noGrp="1"/>
          </p:cNvSpPr>
          <p:nvPr>
            <p:ph idx="1"/>
          </p:nvPr>
        </p:nvSpPr>
        <p:spPr/>
        <p:txBody>
          <a:bodyPr>
            <a:normAutofit fontScale="77500" lnSpcReduction="20000"/>
          </a:bodyPr>
          <a:lstStyle/>
          <a:p>
            <a:r>
              <a:rPr lang="en-US" b="1" dirty="0"/>
              <a:t>High Quality, Low Grade:</a:t>
            </a:r>
            <a:endParaRPr lang="en-US" dirty="0"/>
          </a:p>
          <a:p>
            <a:pPr lvl="1"/>
            <a:r>
              <a:rPr lang="en-US" b="1" dirty="0"/>
              <a:t>Example:</a:t>
            </a:r>
            <a:r>
              <a:rPr lang="en-US" dirty="0"/>
              <a:t> A basic economy car that is reliable, fuel-efficient, and meets all safety standards.</a:t>
            </a:r>
          </a:p>
          <a:p>
            <a:pPr lvl="1"/>
            <a:r>
              <a:rPr lang="en-US" b="1" dirty="0"/>
              <a:t>Interpretation:</a:t>
            </a:r>
            <a:r>
              <a:rPr lang="en-US" dirty="0"/>
              <a:t> Though the car lacks advanced features (low grade), it performs as expected (high quality).</a:t>
            </a:r>
          </a:p>
          <a:p>
            <a:r>
              <a:rPr lang="en-US" b="1" dirty="0"/>
              <a:t>High Quality, High Grade:</a:t>
            </a:r>
            <a:endParaRPr lang="en-US" dirty="0"/>
          </a:p>
          <a:p>
            <a:pPr lvl="1"/>
            <a:r>
              <a:rPr lang="en-US" b="1" dirty="0"/>
              <a:t>Example:</a:t>
            </a:r>
            <a:r>
              <a:rPr lang="en-US" dirty="0"/>
              <a:t> A luxury car with advanced features, excellent performance, and no defects.</a:t>
            </a:r>
          </a:p>
          <a:p>
            <a:pPr lvl="1"/>
            <a:r>
              <a:rPr lang="en-US" b="1" dirty="0"/>
              <a:t>Interpretation:</a:t>
            </a:r>
            <a:r>
              <a:rPr lang="en-US" dirty="0"/>
              <a:t> It meets high expectations both in terms of features and quality.</a:t>
            </a:r>
          </a:p>
          <a:p>
            <a:r>
              <a:rPr lang="en-US" b="1" dirty="0"/>
              <a:t>Low Quality, Low Grade:</a:t>
            </a:r>
            <a:endParaRPr lang="en-US" dirty="0"/>
          </a:p>
          <a:p>
            <a:pPr lvl="1"/>
            <a:r>
              <a:rPr lang="en-US" b="1" dirty="0"/>
              <a:t>Example:</a:t>
            </a:r>
            <a:r>
              <a:rPr lang="en-US" dirty="0"/>
              <a:t> A budget hotel with poor maintenance and subpar service.</a:t>
            </a:r>
          </a:p>
          <a:p>
            <a:pPr lvl="1"/>
            <a:r>
              <a:rPr lang="en-US" b="1" dirty="0"/>
              <a:t>Interpretation:</a:t>
            </a:r>
            <a:r>
              <a:rPr lang="en-US" dirty="0"/>
              <a:t> The hotel not only lacks premium features but also fails to meet basic standards.</a:t>
            </a:r>
          </a:p>
          <a:p>
            <a:r>
              <a:rPr lang="en-US" b="1" dirty="0"/>
              <a:t>Low Quality, High Grade:</a:t>
            </a:r>
            <a:endParaRPr lang="en-US" dirty="0"/>
          </a:p>
          <a:p>
            <a:pPr lvl="1"/>
            <a:r>
              <a:rPr lang="en-US" b="1" dirty="0"/>
              <a:t>Example:</a:t>
            </a:r>
            <a:r>
              <a:rPr lang="en-US" dirty="0"/>
              <a:t> A luxury hotel with beautiful amenities but unclean rooms and poor service.</a:t>
            </a:r>
          </a:p>
          <a:p>
            <a:pPr lvl="1"/>
            <a:r>
              <a:rPr lang="en-US" b="1" dirty="0"/>
              <a:t>Interpretation:</a:t>
            </a:r>
            <a:r>
              <a:rPr lang="en-US" dirty="0"/>
              <a:t> Despite having high-end features (high grade), it fails to meet expected standards (low quality).</a:t>
            </a:r>
          </a:p>
          <a:p>
            <a:endParaRPr lang="en-US" dirty="0"/>
          </a:p>
        </p:txBody>
      </p:sp>
    </p:spTree>
    <p:extLst>
      <p:ext uri="{BB962C8B-B14F-4D97-AF65-F5344CB8AC3E}">
        <p14:creationId xmlns:p14="http://schemas.microsoft.com/office/powerpoint/2010/main" val="2158257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65A2-14EA-4497-A976-E475538D3ABC}"/>
              </a:ext>
            </a:extLst>
          </p:cNvPr>
          <p:cNvSpPr>
            <a:spLocks noGrp="1"/>
          </p:cNvSpPr>
          <p:nvPr>
            <p:ph type="title"/>
          </p:nvPr>
        </p:nvSpPr>
        <p:spPr/>
        <p:txBody>
          <a:bodyPr/>
          <a:lstStyle/>
          <a:p>
            <a:r>
              <a:rPr lang="en-US" b="1" dirty="0"/>
              <a:t>PMBOK Perspective on Quality vs. Grade</a:t>
            </a:r>
            <a:endParaRPr lang="en-US" dirty="0"/>
          </a:p>
        </p:txBody>
      </p:sp>
      <p:sp>
        <p:nvSpPr>
          <p:cNvPr id="3" name="Content Placeholder 2">
            <a:extLst>
              <a:ext uri="{FF2B5EF4-FFF2-40B4-BE49-F238E27FC236}">
                <a16:creationId xmlns:a16="http://schemas.microsoft.com/office/drawing/2014/main" id="{A36E70C6-5F2A-43AB-AD51-AAEC3B2862E3}"/>
              </a:ext>
            </a:extLst>
          </p:cNvPr>
          <p:cNvSpPr>
            <a:spLocks noGrp="1"/>
          </p:cNvSpPr>
          <p:nvPr>
            <p:ph idx="1"/>
          </p:nvPr>
        </p:nvSpPr>
        <p:spPr/>
        <p:txBody>
          <a:bodyPr>
            <a:normAutofit fontScale="92500" lnSpcReduction="20000"/>
          </a:bodyPr>
          <a:lstStyle/>
          <a:p>
            <a:r>
              <a:rPr lang="en-US" b="1" dirty="0"/>
              <a:t>Both Concepts Should Be Addressed:</a:t>
            </a:r>
            <a:endParaRPr lang="en-US" dirty="0"/>
          </a:p>
          <a:p>
            <a:pPr lvl="1"/>
            <a:r>
              <a:rPr lang="en-US" b="1" dirty="0"/>
              <a:t>Quality:</a:t>
            </a:r>
            <a:r>
              <a:rPr lang="en-US" dirty="0"/>
              <a:t> Ensuring the product or service meets the stated requirements and satisfies customer needs.</a:t>
            </a:r>
          </a:p>
          <a:p>
            <a:pPr lvl="1"/>
            <a:r>
              <a:rPr lang="en-US" b="1" dirty="0"/>
              <a:t>Grade:</a:t>
            </a:r>
            <a:r>
              <a:rPr lang="en-US" dirty="0"/>
              <a:t> Choosing the right level of features or sophistication to align with project objectives and customer expectations.</a:t>
            </a:r>
          </a:p>
          <a:p>
            <a:r>
              <a:rPr lang="en-US" b="1" dirty="0"/>
              <a:t>Low Quality is Always a Problem:</a:t>
            </a:r>
            <a:endParaRPr lang="en-US" dirty="0"/>
          </a:p>
          <a:p>
            <a:pPr lvl="1"/>
            <a:r>
              <a:rPr lang="en-US" dirty="0"/>
              <a:t>Low quality leads to dissatisfaction and project failure, regardless of the grade.</a:t>
            </a:r>
          </a:p>
          <a:p>
            <a:pPr lvl="1"/>
            <a:r>
              <a:rPr lang="en-US" dirty="0"/>
              <a:t>PMBOK emphasizes avoiding low quality by adhering to quality management processes.</a:t>
            </a:r>
          </a:p>
          <a:p>
            <a:r>
              <a:rPr lang="en-US" b="1" dirty="0"/>
              <a:t>Low Grade is Acceptable When Appropriate:</a:t>
            </a:r>
            <a:endParaRPr lang="en-US" dirty="0"/>
          </a:p>
          <a:p>
            <a:pPr lvl="1"/>
            <a:r>
              <a:rPr lang="en-US" dirty="0"/>
              <a:t>A low-grade product can be acceptable if it meets requirements and expectations for its category.</a:t>
            </a:r>
          </a:p>
          <a:p>
            <a:pPr lvl="1"/>
            <a:r>
              <a:rPr lang="en-US" dirty="0"/>
              <a:t>For example, a project to deliver a basic solution for a rural area may prioritize low cost and functionality over high-grade features.</a:t>
            </a:r>
          </a:p>
          <a:p>
            <a:endParaRPr lang="en-US" dirty="0"/>
          </a:p>
        </p:txBody>
      </p:sp>
    </p:spTree>
    <p:extLst>
      <p:ext uri="{BB962C8B-B14F-4D97-AF65-F5344CB8AC3E}">
        <p14:creationId xmlns:p14="http://schemas.microsoft.com/office/powerpoint/2010/main" val="1658423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722A4B-334C-AFF8-9968-AA8F5F4D4763}"/>
              </a:ext>
            </a:extLst>
          </p:cNvPr>
          <p:cNvPicPr>
            <a:picLocks noGrp="1" noChangeAspect="1"/>
          </p:cNvPicPr>
          <p:nvPr>
            <p:ph idx="1"/>
          </p:nvPr>
        </p:nvPicPr>
        <p:blipFill>
          <a:blip r:embed="rId2"/>
          <a:stretch>
            <a:fillRect/>
          </a:stretch>
        </p:blipFill>
        <p:spPr>
          <a:xfrm>
            <a:off x="643467" y="839047"/>
            <a:ext cx="10905066" cy="5179905"/>
          </a:xfrm>
          <a:prstGeom prst="rect">
            <a:avLst/>
          </a:prstGeom>
        </p:spPr>
      </p:pic>
    </p:spTree>
    <p:extLst>
      <p:ext uri="{BB962C8B-B14F-4D97-AF65-F5344CB8AC3E}">
        <p14:creationId xmlns:p14="http://schemas.microsoft.com/office/powerpoint/2010/main" val="4133835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FFC3-B176-4236-BB16-55B26E3F154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510C25A4-2804-46D1-A124-7EB6BD3EB03B}"/>
              </a:ext>
            </a:extLst>
          </p:cNvPr>
          <p:cNvSpPr>
            <a:spLocks noGrp="1"/>
          </p:cNvSpPr>
          <p:nvPr>
            <p:ph idx="1"/>
          </p:nvPr>
        </p:nvSpPr>
        <p:spPr/>
        <p:txBody>
          <a:bodyPr/>
          <a:lstStyle/>
          <a:p>
            <a:pPr marL="0" indent="0">
              <a:buNone/>
            </a:pPr>
            <a:endParaRPr lang="en-US" b="1" dirty="0"/>
          </a:p>
          <a:p>
            <a:r>
              <a:rPr lang="en-US" dirty="0"/>
              <a:t>In a mobile app development project, quality ensures:</a:t>
            </a:r>
          </a:p>
          <a:p>
            <a:r>
              <a:rPr lang="en-US" dirty="0"/>
              <a:t>The app's features match user requirements (e.g., intuitive navigation, secure payments).</a:t>
            </a:r>
          </a:p>
          <a:p>
            <a:r>
              <a:rPr lang="en-US" dirty="0"/>
              <a:t>The app runs smoothly without crashes (functional quality).</a:t>
            </a:r>
          </a:p>
          <a:p>
            <a:r>
              <a:rPr lang="en-US" dirty="0"/>
              <a:t>Stakeholders are satisfied with the final product.</a:t>
            </a:r>
          </a:p>
          <a:p>
            <a:endParaRPr lang="en-US" dirty="0"/>
          </a:p>
        </p:txBody>
      </p:sp>
    </p:spTree>
    <p:extLst>
      <p:ext uri="{BB962C8B-B14F-4D97-AF65-F5344CB8AC3E}">
        <p14:creationId xmlns:p14="http://schemas.microsoft.com/office/powerpoint/2010/main" val="760233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E2C8BEA-0BB0-941F-EEC4-40C2608BE8E7}"/>
              </a:ext>
            </a:extLst>
          </p:cNvPr>
          <p:cNvPicPr>
            <a:picLocks noGrp="1" noChangeAspect="1"/>
          </p:cNvPicPr>
          <p:nvPr>
            <p:ph idx="1"/>
          </p:nvPr>
        </p:nvPicPr>
        <p:blipFill rotWithShape="1">
          <a:blip r:embed="rId2"/>
          <a:srcRect b="3880"/>
          <a:stretch/>
        </p:blipFill>
        <p:spPr>
          <a:xfrm>
            <a:off x="838200" y="704765"/>
            <a:ext cx="10628376" cy="5440003"/>
          </a:xfrm>
          <a:prstGeom prst="rect">
            <a:avLst/>
          </a:prstGeom>
        </p:spPr>
      </p:pic>
    </p:spTree>
    <p:extLst>
      <p:ext uri="{BB962C8B-B14F-4D97-AF65-F5344CB8AC3E}">
        <p14:creationId xmlns:p14="http://schemas.microsoft.com/office/powerpoint/2010/main" val="2736837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A9065D0-F37D-194E-53C5-76F5F82684E3}"/>
              </a:ext>
            </a:extLst>
          </p:cNvPr>
          <p:cNvPicPr>
            <a:picLocks noGrp="1" noChangeAspect="1"/>
          </p:cNvPicPr>
          <p:nvPr>
            <p:ph idx="1"/>
          </p:nvPr>
        </p:nvPicPr>
        <p:blipFill rotWithShape="1">
          <a:blip r:embed="rId2"/>
          <a:srcRect b="4775"/>
          <a:stretch/>
        </p:blipFill>
        <p:spPr>
          <a:xfrm>
            <a:off x="838200" y="704765"/>
            <a:ext cx="10628376" cy="5440003"/>
          </a:xfrm>
          <a:prstGeom prst="rect">
            <a:avLst/>
          </a:prstGeom>
        </p:spPr>
      </p:pic>
    </p:spTree>
    <p:extLst>
      <p:ext uri="{BB962C8B-B14F-4D97-AF65-F5344CB8AC3E}">
        <p14:creationId xmlns:p14="http://schemas.microsoft.com/office/powerpoint/2010/main" val="3014563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60DB69-1AC5-A24F-0029-BAAA12CBEA99}"/>
              </a:ext>
            </a:extLst>
          </p:cNvPr>
          <p:cNvPicPr>
            <a:picLocks noGrp="1" noChangeAspect="1"/>
          </p:cNvPicPr>
          <p:nvPr>
            <p:ph idx="1"/>
          </p:nvPr>
        </p:nvPicPr>
        <p:blipFill rotWithShape="1">
          <a:blip r:embed="rId2"/>
          <a:srcRect l="2321" r="6829" b="-1"/>
          <a:stretch/>
        </p:blipFill>
        <p:spPr>
          <a:xfrm>
            <a:off x="838200" y="704765"/>
            <a:ext cx="10628376" cy="5440003"/>
          </a:xfrm>
          <a:prstGeom prst="rect">
            <a:avLst/>
          </a:prstGeom>
        </p:spPr>
      </p:pic>
    </p:spTree>
    <p:extLst>
      <p:ext uri="{BB962C8B-B14F-4D97-AF65-F5344CB8AC3E}">
        <p14:creationId xmlns:p14="http://schemas.microsoft.com/office/powerpoint/2010/main" val="273753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447D084-B455-CF21-F9D3-7472C01B44AA}"/>
              </a:ext>
            </a:extLst>
          </p:cNvPr>
          <p:cNvPicPr>
            <a:picLocks noGrp="1" noChangeAspect="1"/>
          </p:cNvPicPr>
          <p:nvPr>
            <p:ph idx="1"/>
          </p:nvPr>
        </p:nvPicPr>
        <p:blipFill rotWithShape="1">
          <a:blip r:embed="rId2"/>
          <a:srcRect b="4775"/>
          <a:stretch/>
        </p:blipFill>
        <p:spPr>
          <a:xfrm>
            <a:off x="838200" y="704765"/>
            <a:ext cx="10628376" cy="5440003"/>
          </a:xfrm>
          <a:prstGeom prst="rect">
            <a:avLst/>
          </a:prstGeom>
        </p:spPr>
      </p:pic>
    </p:spTree>
    <p:extLst>
      <p:ext uri="{BB962C8B-B14F-4D97-AF65-F5344CB8AC3E}">
        <p14:creationId xmlns:p14="http://schemas.microsoft.com/office/powerpoint/2010/main" val="3227097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F7B-5477-4519-BFCB-4410D77EC682}"/>
              </a:ext>
            </a:extLst>
          </p:cNvPr>
          <p:cNvSpPr>
            <a:spLocks noGrp="1"/>
          </p:cNvSpPr>
          <p:nvPr>
            <p:ph type="title"/>
          </p:nvPr>
        </p:nvSpPr>
        <p:spPr/>
        <p:txBody>
          <a:bodyPr/>
          <a:lstStyle/>
          <a:p>
            <a:r>
              <a:rPr lang="en-US" b="1" dirty="0"/>
              <a:t>Marginal Analysis</a:t>
            </a:r>
            <a:br>
              <a:rPr lang="en-US" b="1" dirty="0"/>
            </a:br>
            <a:endParaRPr lang="en-US" dirty="0"/>
          </a:p>
        </p:txBody>
      </p:sp>
      <p:sp>
        <p:nvSpPr>
          <p:cNvPr id="3" name="Content Placeholder 2">
            <a:extLst>
              <a:ext uri="{FF2B5EF4-FFF2-40B4-BE49-F238E27FC236}">
                <a16:creationId xmlns:a16="http://schemas.microsoft.com/office/drawing/2014/main" id="{45AFF53B-882F-4AB5-B2BB-D85AC7CADFDC}"/>
              </a:ext>
            </a:extLst>
          </p:cNvPr>
          <p:cNvSpPr>
            <a:spLocks noGrp="1"/>
          </p:cNvSpPr>
          <p:nvPr>
            <p:ph idx="1"/>
          </p:nvPr>
        </p:nvSpPr>
        <p:spPr/>
        <p:txBody>
          <a:bodyPr>
            <a:normAutofit fontScale="70000" lnSpcReduction="20000"/>
          </a:bodyPr>
          <a:lstStyle/>
          <a:p>
            <a:pPr marL="0" indent="0">
              <a:buNone/>
            </a:pPr>
            <a:endParaRPr lang="en-US" b="1" dirty="0"/>
          </a:p>
          <a:p>
            <a:r>
              <a:rPr lang="en-US" dirty="0"/>
              <a:t>Marginal analysis is a decision-making process used to determine the cost-effectiveness of adding one more unit of effort or resource versus the incremental benefit it provides.</a:t>
            </a:r>
          </a:p>
          <a:p>
            <a:r>
              <a:rPr lang="en-US" dirty="0"/>
              <a:t>The goal is to identify the point where the </a:t>
            </a:r>
            <a:r>
              <a:rPr lang="en-US" b="1" dirty="0"/>
              <a:t>marginal cost equals the marginal benefit</a:t>
            </a:r>
            <a:r>
              <a:rPr lang="en-US" dirty="0"/>
              <a:t> to maximize efficiency without unnecessary resource expenditure.</a:t>
            </a:r>
          </a:p>
          <a:p>
            <a:r>
              <a:rPr lang="en-US" b="1" dirty="0"/>
              <a:t>Application in Project Quality Management:</a:t>
            </a:r>
          </a:p>
          <a:p>
            <a:r>
              <a:rPr lang="en-US" dirty="0"/>
              <a:t>It is often applied in determining the </a:t>
            </a:r>
            <a:r>
              <a:rPr lang="en-US" b="1" dirty="0"/>
              <a:t>level of quality testing</a:t>
            </a:r>
            <a:r>
              <a:rPr lang="en-US" dirty="0"/>
              <a:t>, </a:t>
            </a:r>
            <a:r>
              <a:rPr lang="en-US" b="1" dirty="0"/>
              <a:t>inspection</a:t>
            </a:r>
            <a:r>
              <a:rPr lang="en-US" dirty="0"/>
              <a:t>, or </a:t>
            </a:r>
            <a:r>
              <a:rPr lang="en-US" b="1" dirty="0"/>
              <a:t>process improvement</a:t>
            </a:r>
            <a:r>
              <a:rPr lang="en-US" dirty="0"/>
              <a:t> needed to balance cost and benefits.</a:t>
            </a:r>
          </a:p>
          <a:p>
            <a:r>
              <a:rPr lang="en-US" b="1" dirty="0"/>
              <a:t>Example:</a:t>
            </a:r>
          </a:p>
          <a:p>
            <a:r>
              <a:rPr lang="en-US" dirty="0"/>
              <a:t>In a </a:t>
            </a:r>
            <a:r>
              <a:rPr lang="en-US" b="1" dirty="0"/>
              <a:t>software development project</a:t>
            </a:r>
            <a:r>
              <a:rPr lang="en-US" dirty="0"/>
              <a:t>, a project manager uses marginal analysis to decide the extent of testing needed:</a:t>
            </a:r>
          </a:p>
          <a:p>
            <a:pPr lvl="1"/>
            <a:r>
              <a:rPr lang="en-US" b="1" dirty="0"/>
              <a:t>Scenario:</a:t>
            </a:r>
            <a:r>
              <a:rPr lang="en-US" dirty="0"/>
              <a:t> Adding more test cases improves quality but increases costs and delays delivery.</a:t>
            </a:r>
          </a:p>
          <a:p>
            <a:pPr lvl="1"/>
            <a:r>
              <a:rPr lang="en-US" b="1" dirty="0"/>
              <a:t>Decision:</a:t>
            </a:r>
            <a:r>
              <a:rPr lang="en-US" dirty="0"/>
              <a:t> The project manager evaluates whether the benefit of detecting additional defects (marginal benefit) justifies the additional cost of resources (marginal cost). If additional testing is unlikely to uncover critical defects, the manager may stop testing at that point.</a:t>
            </a:r>
          </a:p>
          <a:p>
            <a:endParaRPr lang="en-US" dirty="0"/>
          </a:p>
        </p:txBody>
      </p:sp>
    </p:spTree>
    <p:extLst>
      <p:ext uri="{BB962C8B-B14F-4D97-AF65-F5344CB8AC3E}">
        <p14:creationId xmlns:p14="http://schemas.microsoft.com/office/powerpoint/2010/main" val="2939309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20" name="Rectangle 19">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07D34D1-E0D4-22CA-1721-DF413285AAC5}"/>
              </a:ext>
            </a:extLst>
          </p:cNvPr>
          <p:cNvPicPr>
            <a:picLocks noGrp="1" noChangeAspect="1"/>
          </p:cNvPicPr>
          <p:nvPr>
            <p:ph idx="1"/>
          </p:nvPr>
        </p:nvPicPr>
        <p:blipFill rotWithShape="1">
          <a:blip r:embed="rId2"/>
          <a:srcRect b="5215"/>
          <a:stretch/>
        </p:blipFill>
        <p:spPr>
          <a:xfrm>
            <a:off x="838200" y="704765"/>
            <a:ext cx="10628376" cy="5440003"/>
          </a:xfrm>
          <a:prstGeom prst="rect">
            <a:avLst/>
          </a:prstGeom>
        </p:spPr>
      </p:pic>
    </p:spTree>
    <p:extLst>
      <p:ext uri="{BB962C8B-B14F-4D97-AF65-F5344CB8AC3E}">
        <p14:creationId xmlns:p14="http://schemas.microsoft.com/office/powerpoint/2010/main" val="1319402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F0CF-40DA-4362-9728-FE2929616591}"/>
              </a:ext>
            </a:extLst>
          </p:cNvPr>
          <p:cNvSpPr>
            <a:spLocks noGrp="1"/>
          </p:cNvSpPr>
          <p:nvPr>
            <p:ph type="title"/>
          </p:nvPr>
        </p:nvSpPr>
        <p:spPr/>
        <p:txBody>
          <a:bodyPr/>
          <a:lstStyle/>
          <a:p>
            <a:r>
              <a:rPr lang="en-US" b="1" dirty="0"/>
              <a:t>Just-In-Time (JIT)</a:t>
            </a:r>
            <a:endParaRPr lang="en-US" dirty="0"/>
          </a:p>
        </p:txBody>
      </p:sp>
      <p:sp>
        <p:nvSpPr>
          <p:cNvPr id="3" name="Content Placeholder 2">
            <a:extLst>
              <a:ext uri="{FF2B5EF4-FFF2-40B4-BE49-F238E27FC236}">
                <a16:creationId xmlns:a16="http://schemas.microsoft.com/office/drawing/2014/main" id="{715DBA01-DB33-474D-872C-DE735DF8B848}"/>
              </a:ext>
            </a:extLst>
          </p:cNvPr>
          <p:cNvSpPr>
            <a:spLocks noGrp="1"/>
          </p:cNvSpPr>
          <p:nvPr>
            <p:ph idx="1"/>
          </p:nvPr>
        </p:nvSpPr>
        <p:spPr/>
        <p:txBody>
          <a:bodyPr>
            <a:normAutofit fontScale="85000" lnSpcReduction="20000"/>
          </a:bodyPr>
          <a:lstStyle/>
          <a:p>
            <a:r>
              <a:rPr lang="en-US" dirty="0"/>
              <a:t>JIT emphasizes delivering the right resources, materials, or information at the right time, minimizing waste, and enhancing quality by improving focus and efficiency.</a:t>
            </a:r>
          </a:p>
          <a:p>
            <a:pPr marL="0" indent="0">
              <a:buNone/>
            </a:pPr>
            <a:r>
              <a:rPr lang="en-US" b="1" dirty="0"/>
              <a:t>Key Principles of JIT in Project Quality Management</a:t>
            </a:r>
          </a:p>
          <a:p>
            <a:r>
              <a:rPr lang="en-US" b="1" dirty="0"/>
              <a:t>Minimizing Waste:</a:t>
            </a:r>
            <a:endParaRPr lang="en-US" dirty="0"/>
          </a:p>
          <a:p>
            <a:pPr lvl="1"/>
            <a:r>
              <a:rPr lang="en-US" dirty="0"/>
              <a:t>Reducing unnecessary inventory, tasks, or rework.</a:t>
            </a:r>
          </a:p>
          <a:p>
            <a:pPr lvl="1"/>
            <a:r>
              <a:rPr lang="en-US" dirty="0"/>
              <a:t>Optimizing processes to eliminate wasteful activities.</a:t>
            </a:r>
          </a:p>
          <a:p>
            <a:r>
              <a:rPr lang="en-US" b="1" dirty="0"/>
              <a:t>Focus on Quality:</a:t>
            </a:r>
            <a:endParaRPr lang="en-US" dirty="0"/>
          </a:p>
          <a:p>
            <a:pPr lvl="1"/>
            <a:r>
              <a:rPr lang="en-US" dirty="0"/>
              <a:t>Producing only what is needed when it is needed to prevent defects or overproduction.</a:t>
            </a:r>
          </a:p>
          <a:p>
            <a:pPr lvl="1"/>
            <a:r>
              <a:rPr lang="en-US" dirty="0"/>
              <a:t>Encourages the team to pay attention to quality at every step, as there is little buffer for errors.</a:t>
            </a:r>
          </a:p>
          <a:p>
            <a:r>
              <a:rPr lang="en-US" b="1" dirty="0"/>
              <a:t>Efficiency in Processes:</a:t>
            </a:r>
            <a:endParaRPr lang="en-US" dirty="0"/>
          </a:p>
          <a:p>
            <a:pPr lvl="1"/>
            <a:r>
              <a:rPr lang="en-US" dirty="0"/>
              <a:t>Streamlined workflows to reduce delays.</a:t>
            </a:r>
          </a:p>
          <a:p>
            <a:pPr lvl="1"/>
            <a:r>
              <a:rPr lang="en-US" dirty="0"/>
              <a:t>Timely delivery of inputs ensures smooth operations and better output quality.</a:t>
            </a:r>
          </a:p>
          <a:p>
            <a:endParaRPr lang="en-US" dirty="0"/>
          </a:p>
        </p:txBody>
      </p:sp>
    </p:spTree>
    <p:extLst>
      <p:ext uri="{BB962C8B-B14F-4D97-AF65-F5344CB8AC3E}">
        <p14:creationId xmlns:p14="http://schemas.microsoft.com/office/powerpoint/2010/main" val="1161189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AA09-867C-4F5F-A7B3-9CBFD8977C30}"/>
              </a:ext>
            </a:extLst>
          </p:cNvPr>
          <p:cNvSpPr>
            <a:spLocks noGrp="1"/>
          </p:cNvSpPr>
          <p:nvPr>
            <p:ph type="title"/>
          </p:nvPr>
        </p:nvSpPr>
        <p:spPr/>
        <p:txBody>
          <a:bodyPr>
            <a:normAutofit/>
          </a:bodyPr>
          <a:lstStyle/>
          <a:p>
            <a:r>
              <a:rPr lang="en-US" b="1" dirty="0"/>
              <a:t>Example of JIT in Project Quality Management</a:t>
            </a:r>
            <a:endParaRPr lang="en-US" dirty="0"/>
          </a:p>
        </p:txBody>
      </p:sp>
      <p:sp>
        <p:nvSpPr>
          <p:cNvPr id="3" name="Content Placeholder 2">
            <a:extLst>
              <a:ext uri="{FF2B5EF4-FFF2-40B4-BE49-F238E27FC236}">
                <a16:creationId xmlns:a16="http://schemas.microsoft.com/office/drawing/2014/main" id="{6355D899-5092-42A1-9012-53B460F8A413}"/>
              </a:ext>
            </a:extLst>
          </p:cNvPr>
          <p:cNvSpPr>
            <a:spLocks noGrp="1"/>
          </p:cNvSpPr>
          <p:nvPr>
            <p:ph idx="1"/>
          </p:nvPr>
        </p:nvSpPr>
        <p:spPr/>
        <p:txBody>
          <a:bodyPr>
            <a:normAutofit fontScale="85000" lnSpcReduction="20000"/>
          </a:bodyPr>
          <a:lstStyle/>
          <a:p>
            <a:r>
              <a:rPr lang="en-US" b="1" dirty="0"/>
              <a:t>Scenario: Manufacturing Project</a:t>
            </a:r>
          </a:p>
          <a:p>
            <a:r>
              <a:rPr lang="en-US" dirty="0"/>
              <a:t>A project involves assembling high-quality electronic devices.</a:t>
            </a:r>
          </a:p>
          <a:p>
            <a:r>
              <a:rPr lang="en-US" b="1" dirty="0"/>
              <a:t>Implementation of JIT:</a:t>
            </a:r>
            <a:endParaRPr lang="en-US" dirty="0"/>
          </a:p>
          <a:p>
            <a:pPr lvl="1"/>
            <a:r>
              <a:rPr lang="en-US" dirty="0"/>
              <a:t>Components (e.g., circuit boards, sensors) are delivered to the assembly line just before they are needed.</a:t>
            </a:r>
          </a:p>
          <a:p>
            <a:pPr lvl="1"/>
            <a:r>
              <a:rPr lang="en-US" dirty="0"/>
              <a:t>This reduces storage costs, prevents damage to materials, and ensures the team works only with the latest and correct specifications.</a:t>
            </a:r>
          </a:p>
          <a:p>
            <a:pPr lvl="1"/>
            <a:r>
              <a:rPr lang="en-US" dirty="0"/>
              <a:t>Inspection and testing are done immediately after each assembly step, ensuring defects are caught early.</a:t>
            </a:r>
          </a:p>
          <a:p>
            <a:r>
              <a:rPr lang="en-US" b="1" dirty="0"/>
              <a:t>Benefits:</a:t>
            </a:r>
          </a:p>
          <a:p>
            <a:r>
              <a:rPr lang="en-US" dirty="0"/>
              <a:t>Reduced inventory costs.</a:t>
            </a:r>
          </a:p>
          <a:p>
            <a:r>
              <a:rPr lang="en-US" dirty="0"/>
              <a:t>Early detection of quality issues prevents large-scale rework.</a:t>
            </a:r>
          </a:p>
          <a:p>
            <a:r>
              <a:rPr lang="en-US" dirty="0"/>
              <a:t>Increased focus on quality during each step of the process.</a:t>
            </a:r>
          </a:p>
          <a:p>
            <a:endParaRPr lang="en-US" dirty="0"/>
          </a:p>
        </p:txBody>
      </p:sp>
    </p:spTree>
    <p:extLst>
      <p:ext uri="{BB962C8B-B14F-4D97-AF65-F5344CB8AC3E}">
        <p14:creationId xmlns:p14="http://schemas.microsoft.com/office/powerpoint/2010/main" val="3615233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13D0-2D32-4BBA-8254-CB09048F13A6}"/>
              </a:ext>
            </a:extLst>
          </p:cNvPr>
          <p:cNvSpPr>
            <a:spLocks noGrp="1"/>
          </p:cNvSpPr>
          <p:nvPr>
            <p:ph type="title"/>
          </p:nvPr>
        </p:nvSpPr>
        <p:spPr/>
        <p:txBody>
          <a:bodyPr/>
          <a:lstStyle/>
          <a:p>
            <a:r>
              <a:rPr lang="en-US" b="1" dirty="0"/>
              <a:t>Scenario: Software Development Project</a:t>
            </a:r>
            <a:endParaRPr lang="en-US" dirty="0"/>
          </a:p>
        </p:txBody>
      </p:sp>
      <p:sp>
        <p:nvSpPr>
          <p:cNvPr id="3" name="Content Placeholder 2">
            <a:extLst>
              <a:ext uri="{FF2B5EF4-FFF2-40B4-BE49-F238E27FC236}">
                <a16:creationId xmlns:a16="http://schemas.microsoft.com/office/drawing/2014/main" id="{4CA9E3AA-563C-446E-A8FD-5B7FEB6D39DC}"/>
              </a:ext>
            </a:extLst>
          </p:cNvPr>
          <p:cNvSpPr>
            <a:spLocks noGrp="1"/>
          </p:cNvSpPr>
          <p:nvPr>
            <p:ph idx="1"/>
          </p:nvPr>
        </p:nvSpPr>
        <p:spPr/>
        <p:txBody>
          <a:bodyPr/>
          <a:lstStyle/>
          <a:p>
            <a:r>
              <a:rPr lang="en-US" dirty="0"/>
              <a:t>A team is building a mobile application using </a:t>
            </a:r>
            <a:r>
              <a:rPr lang="en-US" b="1" dirty="0"/>
              <a:t>Agile methodology</a:t>
            </a:r>
            <a:r>
              <a:rPr lang="en-US" dirty="0"/>
              <a:t>.</a:t>
            </a:r>
          </a:p>
          <a:p>
            <a:r>
              <a:rPr lang="en-US" b="1" dirty="0"/>
              <a:t>Implementation of JIT:</a:t>
            </a:r>
            <a:endParaRPr lang="en-US" dirty="0"/>
          </a:p>
          <a:p>
            <a:pPr lvl="1"/>
            <a:r>
              <a:rPr lang="en-US" dirty="0"/>
              <a:t>User stories and tasks are defined and assigned just before the sprint starts.</a:t>
            </a:r>
          </a:p>
          <a:p>
            <a:pPr lvl="1"/>
            <a:r>
              <a:rPr lang="en-US" dirty="0"/>
              <a:t>Developers receive requirements "just in time" to prevent working on outdated information.</a:t>
            </a:r>
          </a:p>
          <a:p>
            <a:pPr lvl="1"/>
            <a:r>
              <a:rPr lang="en-US" dirty="0"/>
              <a:t>Code quality checks (e.g., peer reviews or automated tests) are conducted as soon as the code is written, ensuring bugs are identified early.</a:t>
            </a:r>
          </a:p>
          <a:p>
            <a:endParaRPr lang="en-US" dirty="0"/>
          </a:p>
        </p:txBody>
      </p:sp>
    </p:spTree>
    <p:extLst>
      <p:ext uri="{BB962C8B-B14F-4D97-AF65-F5344CB8AC3E}">
        <p14:creationId xmlns:p14="http://schemas.microsoft.com/office/powerpoint/2010/main" val="51559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3" name="Rectangle 12">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05490DC-8BBA-1202-6E3E-6FADC8B48B6A}"/>
              </a:ext>
            </a:extLst>
          </p:cNvPr>
          <p:cNvPicPr>
            <a:picLocks noGrp="1" noChangeAspect="1"/>
          </p:cNvPicPr>
          <p:nvPr>
            <p:ph idx="1"/>
          </p:nvPr>
        </p:nvPicPr>
        <p:blipFill rotWithShape="1">
          <a:blip r:embed="rId2"/>
          <a:srcRect b="5215"/>
          <a:stretch/>
        </p:blipFill>
        <p:spPr>
          <a:xfrm>
            <a:off x="838200" y="704765"/>
            <a:ext cx="10628376" cy="5440003"/>
          </a:xfrm>
          <a:prstGeom prst="rect">
            <a:avLst/>
          </a:prstGeom>
        </p:spPr>
      </p:pic>
    </p:spTree>
    <p:extLst>
      <p:ext uri="{BB962C8B-B14F-4D97-AF65-F5344CB8AC3E}">
        <p14:creationId xmlns:p14="http://schemas.microsoft.com/office/powerpoint/2010/main" val="142139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510809-CF11-8C7B-0FD7-B97CFC1F4EC8}"/>
              </a:ext>
            </a:extLst>
          </p:cNvPr>
          <p:cNvPicPr>
            <a:picLocks noGrp="1" noChangeAspect="1"/>
          </p:cNvPicPr>
          <p:nvPr>
            <p:ph idx="1"/>
          </p:nvPr>
        </p:nvPicPr>
        <p:blipFill>
          <a:blip r:embed="rId2"/>
          <a:stretch>
            <a:fillRect/>
          </a:stretch>
        </p:blipFill>
        <p:spPr>
          <a:xfrm>
            <a:off x="643467" y="852677"/>
            <a:ext cx="10905066" cy="5152644"/>
          </a:xfrm>
          <a:prstGeom prst="rect">
            <a:avLst/>
          </a:prstGeom>
        </p:spPr>
      </p:pic>
    </p:spTree>
    <p:extLst>
      <p:ext uri="{BB962C8B-B14F-4D97-AF65-F5344CB8AC3E}">
        <p14:creationId xmlns:p14="http://schemas.microsoft.com/office/powerpoint/2010/main" val="196672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3" name="Rectangle 12">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C107E11-C443-0955-FB40-9DB20F5B61F7}"/>
              </a:ext>
            </a:extLst>
          </p:cNvPr>
          <p:cNvPicPr>
            <a:picLocks noGrp="1" noChangeAspect="1"/>
          </p:cNvPicPr>
          <p:nvPr>
            <p:ph idx="1"/>
          </p:nvPr>
        </p:nvPicPr>
        <p:blipFill rotWithShape="1">
          <a:blip r:embed="rId2"/>
          <a:srcRect t="2969"/>
          <a:stretch/>
        </p:blipFill>
        <p:spPr>
          <a:xfrm>
            <a:off x="838200" y="704765"/>
            <a:ext cx="10628376" cy="5440003"/>
          </a:xfrm>
          <a:prstGeom prst="rect">
            <a:avLst/>
          </a:prstGeom>
        </p:spPr>
      </p:pic>
    </p:spTree>
    <p:extLst>
      <p:ext uri="{BB962C8B-B14F-4D97-AF65-F5344CB8AC3E}">
        <p14:creationId xmlns:p14="http://schemas.microsoft.com/office/powerpoint/2010/main" val="3625538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3" name="Rectangle 12">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FA1A75D-A17F-6128-3F36-EEED3E0EBFAE}"/>
              </a:ext>
            </a:extLst>
          </p:cNvPr>
          <p:cNvPicPr>
            <a:picLocks noGrp="1" noChangeAspect="1"/>
          </p:cNvPicPr>
          <p:nvPr>
            <p:ph idx="1"/>
          </p:nvPr>
        </p:nvPicPr>
        <p:blipFill rotWithShape="1">
          <a:blip r:embed="rId2"/>
          <a:srcRect b="4775"/>
          <a:stretch/>
        </p:blipFill>
        <p:spPr>
          <a:xfrm>
            <a:off x="838200" y="704765"/>
            <a:ext cx="10628376" cy="5440003"/>
          </a:xfrm>
          <a:prstGeom prst="rect">
            <a:avLst/>
          </a:prstGeom>
        </p:spPr>
      </p:pic>
    </p:spTree>
    <p:extLst>
      <p:ext uri="{BB962C8B-B14F-4D97-AF65-F5344CB8AC3E}">
        <p14:creationId xmlns:p14="http://schemas.microsoft.com/office/powerpoint/2010/main" val="1923208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1536BF3-A6AB-8258-B7CE-556CA097FE7D}"/>
              </a:ext>
            </a:extLst>
          </p:cNvPr>
          <p:cNvPicPr>
            <a:picLocks noGrp="1" noChangeAspect="1"/>
          </p:cNvPicPr>
          <p:nvPr>
            <p:ph idx="1"/>
          </p:nvPr>
        </p:nvPicPr>
        <p:blipFill>
          <a:blip r:embed="rId2"/>
          <a:stretch>
            <a:fillRect/>
          </a:stretch>
        </p:blipFill>
        <p:spPr>
          <a:xfrm>
            <a:off x="1054310" y="643467"/>
            <a:ext cx="10083380" cy="5571066"/>
          </a:xfrm>
          <a:prstGeom prst="rect">
            <a:avLst/>
          </a:prstGeom>
        </p:spPr>
      </p:pic>
    </p:spTree>
    <p:extLst>
      <p:ext uri="{BB962C8B-B14F-4D97-AF65-F5344CB8AC3E}">
        <p14:creationId xmlns:p14="http://schemas.microsoft.com/office/powerpoint/2010/main" val="1439110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09F4D22-4E13-557D-F52C-54FCC7DA1219}"/>
              </a:ext>
            </a:extLst>
          </p:cNvPr>
          <p:cNvPicPr>
            <a:picLocks noGrp="1" noChangeAspect="1"/>
          </p:cNvPicPr>
          <p:nvPr>
            <p:ph idx="1"/>
          </p:nvPr>
        </p:nvPicPr>
        <p:blipFill>
          <a:blip r:embed="rId2"/>
          <a:stretch>
            <a:fillRect/>
          </a:stretch>
        </p:blipFill>
        <p:spPr>
          <a:xfrm>
            <a:off x="1143939" y="643467"/>
            <a:ext cx="9904122" cy="5571066"/>
          </a:xfrm>
          <a:prstGeom prst="rect">
            <a:avLst/>
          </a:prstGeom>
        </p:spPr>
      </p:pic>
    </p:spTree>
    <p:extLst>
      <p:ext uri="{BB962C8B-B14F-4D97-AF65-F5344CB8AC3E}">
        <p14:creationId xmlns:p14="http://schemas.microsoft.com/office/powerpoint/2010/main" val="3022814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5C6FADD-1551-42CA-D588-46CD1CE59E2D}"/>
              </a:ext>
            </a:extLst>
          </p:cNvPr>
          <p:cNvPicPr>
            <a:picLocks noGrp="1" noChangeAspect="1"/>
          </p:cNvPicPr>
          <p:nvPr>
            <p:ph idx="1"/>
          </p:nvPr>
        </p:nvPicPr>
        <p:blipFill>
          <a:blip r:embed="rId2"/>
          <a:stretch>
            <a:fillRect/>
          </a:stretch>
        </p:blipFill>
        <p:spPr>
          <a:xfrm>
            <a:off x="643467" y="852678"/>
            <a:ext cx="10905066" cy="5152644"/>
          </a:xfrm>
          <a:prstGeom prst="rect">
            <a:avLst/>
          </a:prstGeom>
        </p:spPr>
      </p:pic>
    </p:spTree>
    <p:extLst>
      <p:ext uri="{BB962C8B-B14F-4D97-AF65-F5344CB8AC3E}">
        <p14:creationId xmlns:p14="http://schemas.microsoft.com/office/powerpoint/2010/main" val="2691928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4C0A13B-9649-D025-A03F-9C2F8DC9612D}"/>
              </a:ext>
            </a:extLst>
          </p:cNvPr>
          <p:cNvPicPr>
            <a:picLocks noGrp="1" noChangeAspect="1"/>
          </p:cNvPicPr>
          <p:nvPr>
            <p:ph idx="1"/>
          </p:nvPr>
        </p:nvPicPr>
        <p:blipFill rotWithShape="1">
          <a:blip r:embed="rId2"/>
          <a:srcRect l="45" r="7153" b="1"/>
          <a:stretch/>
        </p:blipFill>
        <p:spPr>
          <a:xfrm>
            <a:off x="838200" y="704765"/>
            <a:ext cx="10628376" cy="5440003"/>
          </a:xfrm>
          <a:prstGeom prst="rect">
            <a:avLst/>
          </a:prstGeom>
        </p:spPr>
      </p:pic>
    </p:spTree>
    <p:extLst>
      <p:ext uri="{BB962C8B-B14F-4D97-AF65-F5344CB8AC3E}">
        <p14:creationId xmlns:p14="http://schemas.microsoft.com/office/powerpoint/2010/main" val="3037434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FF94-F3DB-4355-8AD4-2E847A657B30}"/>
              </a:ext>
            </a:extLst>
          </p:cNvPr>
          <p:cNvSpPr>
            <a:spLocks noGrp="1"/>
          </p:cNvSpPr>
          <p:nvPr>
            <p:ph type="title"/>
          </p:nvPr>
        </p:nvSpPr>
        <p:spPr/>
        <p:txBody>
          <a:bodyPr/>
          <a:lstStyle/>
          <a:p>
            <a:r>
              <a:rPr lang="en-US" dirty="0"/>
              <a:t>Cost Benefit Analysis</a:t>
            </a:r>
          </a:p>
        </p:txBody>
      </p:sp>
      <p:sp>
        <p:nvSpPr>
          <p:cNvPr id="3" name="Content Placeholder 2">
            <a:extLst>
              <a:ext uri="{FF2B5EF4-FFF2-40B4-BE49-F238E27FC236}">
                <a16:creationId xmlns:a16="http://schemas.microsoft.com/office/drawing/2014/main" id="{63004101-3A57-44D3-ACA8-F6BD8BB25D3E}"/>
              </a:ext>
            </a:extLst>
          </p:cNvPr>
          <p:cNvSpPr>
            <a:spLocks noGrp="1"/>
          </p:cNvSpPr>
          <p:nvPr>
            <p:ph idx="1"/>
          </p:nvPr>
        </p:nvSpPr>
        <p:spPr/>
        <p:txBody>
          <a:bodyPr>
            <a:normAutofit lnSpcReduction="10000"/>
          </a:bodyPr>
          <a:lstStyle/>
          <a:p>
            <a:r>
              <a:rPr lang="en-US" dirty="0"/>
              <a:t>It involves comparing the costs of implementing quality measures to the benefits gained to ensure resources are used efficiently while delivering optimal project value.</a:t>
            </a:r>
          </a:p>
          <a:p>
            <a:r>
              <a:rPr lang="en-US" b="1" dirty="0"/>
              <a:t>Purpose of Cost-Benefit Analysis in Quality Management</a:t>
            </a:r>
          </a:p>
          <a:p>
            <a:pPr lvl="1"/>
            <a:r>
              <a:rPr lang="en-US" b="1" dirty="0"/>
              <a:t>Optimize Resource Allocation:</a:t>
            </a:r>
            <a:r>
              <a:rPr lang="en-US" dirty="0"/>
              <a:t> Ensures the right balance between quality improvements and cost.</a:t>
            </a:r>
          </a:p>
          <a:p>
            <a:pPr lvl="1"/>
            <a:r>
              <a:rPr lang="en-US" b="1" dirty="0"/>
              <a:t>Decision-Making:</a:t>
            </a:r>
            <a:r>
              <a:rPr lang="en-US" dirty="0"/>
              <a:t> Assists in determining whether a quality initiative is worth pursuing.</a:t>
            </a:r>
          </a:p>
          <a:p>
            <a:pPr lvl="1"/>
            <a:r>
              <a:rPr lang="en-US" b="1" dirty="0"/>
              <a:t>Risk Mitigation:</a:t>
            </a:r>
            <a:r>
              <a:rPr lang="en-US" dirty="0"/>
              <a:t> Reduces costs associated with defects, rework, or customer dissatisfaction.</a:t>
            </a:r>
          </a:p>
          <a:p>
            <a:pPr lvl="1"/>
            <a:r>
              <a:rPr lang="en-US" b="1" dirty="0"/>
              <a:t>Aligning Objectives:</a:t>
            </a:r>
            <a:r>
              <a:rPr lang="en-US" dirty="0"/>
              <a:t> Ensures quality efforts meet stakeholder expectations and provide value.</a:t>
            </a:r>
          </a:p>
          <a:p>
            <a:endParaRPr lang="en-US" dirty="0"/>
          </a:p>
        </p:txBody>
      </p:sp>
    </p:spTree>
    <p:extLst>
      <p:ext uri="{BB962C8B-B14F-4D97-AF65-F5344CB8AC3E}">
        <p14:creationId xmlns:p14="http://schemas.microsoft.com/office/powerpoint/2010/main" val="1094903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1484-4E5E-4FFD-953C-E2E7B543981B}"/>
              </a:ext>
            </a:extLst>
          </p:cNvPr>
          <p:cNvSpPr>
            <a:spLocks noGrp="1"/>
          </p:cNvSpPr>
          <p:nvPr>
            <p:ph type="title"/>
          </p:nvPr>
        </p:nvSpPr>
        <p:spPr/>
        <p:txBody>
          <a:bodyPr/>
          <a:lstStyle/>
          <a:p>
            <a:r>
              <a:rPr lang="en-US" b="1" dirty="0"/>
              <a:t>Steps to Perform Cost-Benefit Analysis</a:t>
            </a:r>
            <a:endParaRPr lang="en-US" dirty="0"/>
          </a:p>
        </p:txBody>
      </p:sp>
      <p:sp>
        <p:nvSpPr>
          <p:cNvPr id="3" name="Content Placeholder 2">
            <a:extLst>
              <a:ext uri="{FF2B5EF4-FFF2-40B4-BE49-F238E27FC236}">
                <a16:creationId xmlns:a16="http://schemas.microsoft.com/office/drawing/2014/main" id="{7B1B6559-D09B-41CA-9D7F-AC3A33F999A0}"/>
              </a:ext>
            </a:extLst>
          </p:cNvPr>
          <p:cNvSpPr>
            <a:spLocks noGrp="1"/>
          </p:cNvSpPr>
          <p:nvPr>
            <p:ph idx="1"/>
          </p:nvPr>
        </p:nvSpPr>
        <p:spPr/>
        <p:txBody>
          <a:bodyPr/>
          <a:lstStyle/>
          <a:p>
            <a:r>
              <a:rPr lang="en-US" b="1" dirty="0"/>
              <a:t>Identify Costs:</a:t>
            </a:r>
            <a:r>
              <a:rPr lang="en-US" dirty="0"/>
              <a:t> Include direct costs (e.g., materials, tools) and indirect costs (e.g., training, resource time).</a:t>
            </a:r>
          </a:p>
          <a:p>
            <a:r>
              <a:rPr lang="en-US" b="1" dirty="0"/>
              <a:t>Estimate Benefits:</a:t>
            </a:r>
            <a:r>
              <a:rPr lang="en-US" dirty="0"/>
              <a:t> Consider tangible benefits (e.g., reduced defects) and intangible benefits (e.g., customer satisfaction).</a:t>
            </a:r>
          </a:p>
          <a:p>
            <a:r>
              <a:rPr lang="en-US" b="1" dirty="0"/>
              <a:t>Calculate Net Benefit:</a:t>
            </a:r>
            <a:r>
              <a:rPr lang="en-US" dirty="0"/>
              <a:t> Subtract total costs from total benefits.</a:t>
            </a:r>
          </a:p>
          <a:p>
            <a:r>
              <a:rPr lang="en-US" b="1" dirty="0"/>
              <a:t>Decision:</a:t>
            </a:r>
            <a:r>
              <a:rPr lang="en-US" dirty="0"/>
              <a:t> Choose initiatives where benefits outweigh costs.</a:t>
            </a:r>
          </a:p>
          <a:p>
            <a:endParaRPr lang="en-US" dirty="0"/>
          </a:p>
        </p:txBody>
      </p:sp>
    </p:spTree>
    <p:extLst>
      <p:ext uri="{BB962C8B-B14F-4D97-AF65-F5344CB8AC3E}">
        <p14:creationId xmlns:p14="http://schemas.microsoft.com/office/powerpoint/2010/main" val="2194912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74EF-533B-45D3-AB59-14099F8F368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F04A6F8-EC4D-4A61-88FD-8C1FA3BB2C0E}"/>
              </a:ext>
            </a:extLst>
          </p:cNvPr>
          <p:cNvSpPr>
            <a:spLocks noGrp="1"/>
          </p:cNvSpPr>
          <p:nvPr>
            <p:ph idx="1"/>
          </p:nvPr>
        </p:nvSpPr>
        <p:spPr/>
        <p:txBody>
          <a:bodyPr>
            <a:normAutofit lnSpcReduction="10000"/>
          </a:bodyPr>
          <a:lstStyle/>
          <a:p>
            <a:r>
              <a:rPr lang="en-US" b="1" dirty="0"/>
              <a:t>Scenario: Software Development Project</a:t>
            </a:r>
          </a:p>
          <a:p>
            <a:pPr lvl="1"/>
            <a:r>
              <a:rPr lang="en-US" dirty="0"/>
              <a:t>A team is developing a financial application.</a:t>
            </a:r>
          </a:p>
          <a:p>
            <a:r>
              <a:rPr lang="en-US" b="1" dirty="0"/>
              <a:t>Problem:</a:t>
            </a:r>
            <a:r>
              <a:rPr lang="en-US" dirty="0"/>
              <a:t> Frequent bugs in the code lead to rework and delayed releases.</a:t>
            </a:r>
          </a:p>
          <a:p>
            <a:r>
              <a:rPr lang="en-US" b="1" dirty="0"/>
              <a:t>Proposed Quality Initiative:</a:t>
            </a:r>
            <a:endParaRPr lang="en-US" dirty="0"/>
          </a:p>
          <a:p>
            <a:pPr lvl="1"/>
            <a:r>
              <a:rPr lang="en-US" dirty="0"/>
              <a:t>Invest in automated testing tools costing $5,000.</a:t>
            </a:r>
          </a:p>
          <a:p>
            <a:pPr lvl="1"/>
            <a:r>
              <a:rPr lang="en-US" dirty="0"/>
              <a:t>Allocate $3,000 for developer training.</a:t>
            </a:r>
          </a:p>
          <a:p>
            <a:r>
              <a:rPr lang="en-US" b="1" dirty="0"/>
              <a:t>Estimated Benefits:</a:t>
            </a:r>
            <a:endParaRPr lang="en-US" dirty="0"/>
          </a:p>
          <a:p>
            <a:pPr lvl="1"/>
            <a:r>
              <a:rPr lang="en-US" dirty="0"/>
              <a:t>Reduced rework saves 200 developer hours at $50/hour = $10,000.</a:t>
            </a:r>
          </a:p>
          <a:p>
            <a:pPr lvl="1"/>
            <a:r>
              <a:rPr lang="en-US" dirty="0"/>
              <a:t>Shortened time-to-market increases client satisfaction, valued at $5,000.</a:t>
            </a:r>
          </a:p>
          <a:p>
            <a:endParaRPr lang="en-US" dirty="0"/>
          </a:p>
        </p:txBody>
      </p:sp>
    </p:spTree>
    <p:extLst>
      <p:ext uri="{BB962C8B-B14F-4D97-AF65-F5344CB8AC3E}">
        <p14:creationId xmlns:p14="http://schemas.microsoft.com/office/powerpoint/2010/main" val="1508607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273D-B8A9-4476-AE79-361F73D58FD7}"/>
              </a:ext>
            </a:extLst>
          </p:cNvPr>
          <p:cNvSpPr>
            <a:spLocks noGrp="1"/>
          </p:cNvSpPr>
          <p:nvPr>
            <p:ph type="title"/>
          </p:nvPr>
        </p:nvSpPr>
        <p:spPr/>
        <p:txBody>
          <a:bodyPr/>
          <a:lstStyle/>
          <a:p>
            <a:r>
              <a:rPr lang="en-US" dirty="0"/>
              <a:t>Example</a:t>
            </a:r>
          </a:p>
        </p:txBody>
      </p:sp>
      <p:pic>
        <p:nvPicPr>
          <p:cNvPr id="4" name="Content Placeholder 3">
            <a:extLst>
              <a:ext uri="{FF2B5EF4-FFF2-40B4-BE49-F238E27FC236}">
                <a16:creationId xmlns:a16="http://schemas.microsoft.com/office/drawing/2014/main" id="{FCC93FE1-4986-4C98-A153-793BDFBD444C}"/>
              </a:ext>
            </a:extLst>
          </p:cNvPr>
          <p:cNvPicPr>
            <a:picLocks noGrp="1" noChangeAspect="1"/>
          </p:cNvPicPr>
          <p:nvPr>
            <p:ph idx="1"/>
          </p:nvPr>
        </p:nvPicPr>
        <p:blipFill>
          <a:blip r:embed="rId2"/>
          <a:stretch>
            <a:fillRect/>
          </a:stretch>
        </p:blipFill>
        <p:spPr>
          <a:xfrm>
            <a:off x="259978" y="1929387"/>
            <a:ext cx="8801870" cy="3749365"/>
          </a:xfrm>
          <a:prstGeom prst="rect">
            <a:avLst/>
          </a:prstGeom>
        </p:spPr>
      </p:pic>
    </p:spTree>
    <p:extLst>
      <p:ext uri="{BB962C8B-B14F-4D97-AF65-F5344CB8AC3E}">
        <p14:creationId xmlns:p14="http://schemas.microsoft.com/office/powerpoint/2010/main" val="140176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D19D28-5ED1-BE79-15A9-41F3927023F4}"/>
              </a:ext>
            </a:extLst>
          </p:cNvPr>
          <p:cNvPicPr>
            <a:picLocks noGrp="1" noChangeAspect="1"/>
          </p:cNvPicPr>
          <p:nvPr>
            <p:ph idx="1"/>
          </p:nvPr>
        </p:nvPicPr>
        <p:blipFill>
          <a:blip r:embed="rId2"/>
          <a:stretch>
            <a:fillRect/>
          </a:stretch>
        </p:blipFill>
        <p:spPr>
          <a:xfrm>
            <a:off x="643467" y="879941"/>
            <a:ext cx="10905066" cy="5098117"/>
          </a:xfrm>
          <a:prstGeom prst="rect">
            <a:avLst/>
          </a:prstGeom>
        </p:spPr>
      </p:pic>
    </p:spTree>
    <p:extLst>
      <p:ext uri="{BB962C8B-B14F-4D97-AF65-F5344CB8AC3E}">
        <p14:creationId xmlns:p14="http://schemas.microsoft.com/office/powerpoint/2010/main" val="3147315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7E61-D086-4BA4-A1D3-EBD372679B5F}"/>
              </a:ext>
            </a:extLst>
          </p:cNvPr>
          <p:cNvSpPr>
            <a:spLocks noGrp="1"/>
          </p:cNvSpPr>
          <p:nvPr>
            <p:ph type="title"/>
          </p:nvPr>
        </p:nvSpPr>
        <p:spPr/>
        <p:txBody>
          <a:bodyPr/>
          <a:lstStyle/>
          <a:p>
            <a:r>
              <a:rPr lang="en-US" dirty="0"/>
              <a:t>Statistical Sampling</a:t>
            </a:r>
          </a:p>
        </p:txBody>
      </p:sp>
      <p:sp>
        <p:nvSpPr>
          <p:cNvPr id="3" name="Content Placeholder 2">
            <a:extLst>
              <a:ext uri="{FF2B5EF4-FFF2-40B4-BE49-F238E27FC236}">
                <a16:creationId xmlns:a16="http://schemas.microsoft.com/office/drawing/2014/main" id="{4E2C6669-77B0-40B4-AC26-4C61B8BCF5DD}"/>
              </a:ext>
            </a:extLst>
          </p:cNvPr>
          <p:cNvSpPr>
            <a:spLocks noGrp="1"/>
          </p:cNvSpPr>
          <p:nvPr>
            <p:ph idx="1"/>
          </p:nvPr>
        </p:nvSpPr>
        <p:spPr/>
        <p:txBody>
          <a:bodyPr>
            <a:normAutofit lnSpcReduction="10000"/>
          </a:bodyPr>
          <a:lstStyle/>
          <a:p>
            <a:r>
              <a:rPr lang="en-US" dirty="0"/>
              <a:t>It involves selecting a subset of items from a population for inspection or testing to make inferences about the entire population's quality.</a:t>
            </a:r>
          </a:p>
          <a:p>
            <a:r>
              <a:rPr lang="en-US" dirty="0"/>
              <a:t>This method is particularly useful when inspecting every item is impractical due to time, </a:t>
            </a:r>
          </a:p>
          <a:p>
            <a:r>
              <a:rPr lang="en-US" b="1" dirty="0"/>
              <a:t>Types of Sampling Techniques</a:t>
            </a:r>
          </a:p>
          <a:p>
            <a:pPr lvl="1"/>
            <a:r>
              <a:rPr lang="en-US" b="1" dirty="0"/>
              <a:t>Random Sampling:</a:t>
            </a:r>
            <a:r>
              <a:rPr lang="en-US" dirty="0"/>
              <a:t> Every item has an equal chance of being selected.</a:t>
            </a:r>
          </a:p>
          <a:p>
            <a:pPr lvl="1"/>
            <a:r>
              <a:rPr lang="en-US" b="1" dirty="0"/>
              <a:t>Stratified Sampling:</a:t>
            </a:r>
            <a:r>
              <a:rPr lang="en-US" dirty="0"/>
              <a:t> The population is divided into subgroups (strata), and samples are taken from each group.</a:t>
            </a:r>
          </a:p>
          <a:p>
            <a:pPr lvl="1"/>
            <a:r>
              <a:rPr lang="en-US" b="1" dirty="0"/>
              <a:t>Systematic Sampling:</a:t>
            </a:r>
            <a:r>
              <a:rPr lang="en-US" dirty="0"/>
              <a:t> Items are selected at regular intervals (e.g., every 10th item).</a:t>
            </a:r>
          </a:p>
          <a:p>
            <a:pPr lvl="1"/>
            <a:r>
              <a:rPr lang="en-US" b="1" dirty="0"/>
              <a:t>Judgmental Sampling:</a:t>
            </a:r>
            <a:r>
              <a:rPr lang="en-US" dirty="0"/>
              <a:t> Items are chosen based on expert judgment.</a:t>
            </a:r>
          </a:p>
        </p:txBody>
      </p:sp>
    </p:spTree>
    <p:extLst>
      <p:ext uri="{BB962C8B-B14F-4D97-AF65-F5344CB8AC3E}">
        <p14:creationId xmlns:p14="http://schemas.microsoft.com/office/powerpoint/2010/main" val="1541800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05157A2-1181-649F-AD5E-5971FEE993A9}"/>
              </a:ext>
            </a:extLst>
          </p:cNvPr>
          <p:cNvPicPr>
            <a:picLocks noGrp="1" noChangeAspect="1"/>
          </p:cNvPicPr>
          <p:nvPr>
            <p:ph idx="1"/>
          </p:nvPr>
        </p:nvPicPr>
        <p:blipFill>
          <a:blip r:embed="rId2"/>
          <a:stretch>
            <a:fillRect/>
          </a:stretch>
        </p:blipFill>
        <p:spPr>
          <a:xfrm>
            <a:off x="984929" y="643467"/>
            <a:ext cx="10222142" cy="5571066"/>
          </a:xfrm>
          <a:prstGeom prst="rect">
            <a:avLst/>
          </a:prstGeom>
        </p:spPr>
      </p:pic>
    </p:spTree>
    <p:extLst>
      <p:ext uri="{BB962C8B-B14F-4D97-AF65-F5344CB8AC3E}">
        <p14:creationId xmlns:p14="http://schemas.microsoft.com/office/powerpoint/2010/main" val="1348236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2263D-FA3F-4B55-A78B-1E2E3A520BF4}"/>
              </a:ext>
            </a:extLst>
          </p:cNvPr>
          <p:cNvSpPr>
            <a:spLocks noGrp="1"/>
          </p:cNvSpPr>
          <p:nvPr>
            <p:ph type="title"/>
          </p:nvPr>
        </p:nvSpPr>
        <p:spPr/>
        <p:txBody>
          <a:bodyPr/>
          <a:lstStyle/>
          <a:p>
            <a:r>
              <a:rPr lang="en-US" dirty="0"/>
              <a:t>Benchmarking</a:t>
            </a:r>
          </a:p>
        </p:txBody>
      </p:sp>
      <p:sp>
        <p:nvSpPr>
          <p:cNvPr id="3" name="Content Placeholder 2">
            <a:extLst>
              <a:ext uri="{FF2B5EF4-FFF2-40B4-BE49-F238E27FC236}">
                <a16:creationId xmlns:a16="http://schemas.microsoft.com/office/drawing/2014/main" id="{A02F72ED-26FA-42A9-AF79-E5280639C68A}"/>
              </a:ext>
            </a:extLst>
          </p:cNvPr>
          <p:cNvSpPr>
            <a:spLocks noGrp="1"/>
          </p:cNvSpPr>
          <p:nvPr>
            <p:ph idx="1"/>
          </p:nvPr>
        </p:nvSpPr>
        <p:spPr/>
        <p:txBody>
          <a:bodyPr>
            <a:normAutofit lnSpcReduction="10000"/>
          </a:bodyPr>
          <a:lstStyle/>
          <a:p>
            <a:r>
              <a:rPr lang="en-US" dirty="0"/>
              <a:t>It involves comparing the project’s processes, performance, and practices to those of industry leaders or best-in-class organizations to identify opportunities for improvement.</a:t>
            </a:r>
          </a:p>
          <a:p>
            <a:r>
              <a:rPr lang="en-US" b="1" dirty="0"/>
              <a:t>Purpose of Benchmarking in Project Quality Management</a:t>
            </a:r>
          </a:p>
          <a:p>
            <a:pPr lvl="1"/>
            <a:r>
              <a:rPr lang="en-US" b="1" dirty="0"/>
              <a:t>Identify Best Practices:</a:t>
            </a:r>
            <a:r>
              <a:rPr lang="en-US" dirty="0"/>
              <a:t> Helps discover industry best practices that can improve project quality.</a:t>
            </a:r>
          </a:p>
          <a:p>
            <a:pPr lvl="1"/>
            <a:r>
              <a:rPr lang="en-US" b="1" dirty="0"/>
              <a:t>Continuous Improvement:</a:t>
            </a:r>
            <a:r>
              <a:rPr lang="en-US" dirty="0"/>
              <a:t> Supports efforts to enhance project performance by comparing current practices with top performers.</a:t>
            </a:r>
          </a:p>
          <a:p>
            <a:pPr lvl="1"/>
            <a:r>
              <a:rPr lang="en-US" b="1" dirty="0"/>
              <a:t>Set Quality Standards:</a:t>
            </a:r>
            <a:r>
              <a:rPr lang="en-US" dirty="0"/>
              <a:t> Establishes measurable targets for quality based on the performance of leaders in the field.</a:t>
            </a:r>
          </a:p>
          <a:p>
            <a:pPr lvl="1"/>
            <a:r>
              <a:rPr lang="en-US" b="1" dirty="0"/>
              <a:t>Problem-Solving:</a:t>
            </a:r>
            <a:r>
              <a:rPr lang="en-US" dirty="0"/>
              <a:t> Provides insights into how similar problems were solved by others, enabling faster and more effective solutions.</a:t>
            </a:r>
          </a:p>
          <a:p>
            <a:endParaRPr lang="en-US" dirty="0"/>
          </a:p>
        </p:txBody>
      </p:sp>
    </p:spTree>
    <p:extLst>
      <p:ext uri="{BB962C8B-B14F-4D97-AF65-F5344CB8AC3E}">
        <p14:creationId xmlns:p14="http://schemas.microsoft.com/office/powerpoint/2010/main" val="3855055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E429-6356-4119-9A72-5D212973C8DA}"/>
              </a:ext>
            </a:extLst>
          </p:cNvPr>
          <p:cNvSpPr>
            <a:spLocks noGrp="1"/>
          </p:cNvSpPr>
          <p:nvPr>
            <p:ph type="title"/>
          </p:nvPr>
        </p:nvSpPr>
        <p:spPr/>
        <p:txBody>
          <a:bodyPr/>
          <a:lstStyle/>
          <a:p>
            <a:r>
              <a:rPr lang="en-US" dirty="0"/>
              <a:t>Benchmarking</a:t>
            </a:r>
          </a:p>
        </p:txBody>
      </p:sp>
      <p:sp>
        <p:nvSpPr>
          <p:cNvPr id="3" name="Content Placeholder 2">
            <a:extLst>
              <a:ext uri="{FF2B5EF4-FFF2-40B4-BE49-F238E27FC236}">
                <a16:creationId xmlns:a16="http://schemas.microsoft.com/office/drawing/2014/main" id="{98262582-FA17-4685-9833-7D0659538FD4}"/>
              </a:ext>
            </a:extLst>
          </p:cNvPr>
          <p:cNvSpPr>
            <a:spLocks noGrp="1"/>
          </p:cNvSpPr>
          <p:nvPr>
            <p:ph idx="1"/>
          </p:nvPr>
        </p:nvSpPr>
        <p:spPr/>
        <p:txBody>
          <a:bodyPr>
            <a:normAutofit fontScale="92500" lnSpcReduction="10000"/>
          </a:bodyPr>
          <a:lstStyle/>
          <a:p>
            <a:pPr marL="0" indent="0">
              <a:buNone/>
            </a:pPr>
            <a:r>
              <a:rPr lang="en-US" b="1" dirty="0"/>
              <a:t>Types of Benchmarking</a:t>
            </a:r>
          </a:p>
          <a:p>
            <a:r>
              <a:rPr lang="en-US" b="1" dirty="0"/>
              <a:t>Internal Benchmarking:</a:t>
            </a:r>
            <a:r>
              <a:rPr lang="en-US" dirty="0"/>
              <a:t> Comparing processes or performance within the same organization (e.g., comparing different departments or teams).</a:t>
            </a:r>
          </a:p>
          <a:p>
            <a:r>
              <a:rPr lang="en-US" b="1" dirty="0"/>
              <a:t>Competitive Benchmarking:</a:t>
            </a:r>
            <a:r>
              <a:rPr lang="en-US" dirty="0"/>
              <a:t> Comparing processes with direct competitors or other organizations within the same industry.</a:t>
            </a:r>
          </a:p>
          <a:p>
            <a:r>
              <a:rPr lang="en-US" b="1" dirty="0"/>
              <a:t>Functional Benchmarking:</a:t>
            </a:r>
            <a:r>
              <a:rPr lang="en-US" dirty="0"/>
              <a:t> Comparing processes with organizations that perform similar functions but may not be direct competitors (e.g., comparing a project’s quality assurance practices with those of a non-competing company in the same field).</a:t>
            </a:r>
          </a:p>
          <a:p>
            <a:r>
              <a:rPr lang="en-US" b="1" dirty="0"/>
              <a:t>Generic Benchmarking:</a:t>
            </a:r>
            <a:r>
              <a:rPr lang="en-US" dirty="0"/>
              <a:t> Comparing processes or performance across different industries to discover innovative practices.</a:t>
            </a:r>
          </a:p>
          <a:p>
            <a:endParaRPr lang="en-US" dirty="0"/>
          </a:p>
        </p:txBody>
      </p:sp>
    </p:spTree>
    <p:extLst>
      <p:ext uri="{BB962C8B-B14F-4D97-AF65-F5344CB8AC3E}">
        <p14:creationId xmlns:p14="http://schemas.microsoft.com/office/powerpoint/2010/main" val="2462598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AF5F439-8405-F4E4-52E0-BBAAE1F21283}"/>
              </a:ext>
            </a:extLst>
          </p:cNvPr>
          <p:cNvPicPr>
            <a:picLocks noGrp="1" noChangeAspect="1"/>
          </p:cNvPicPr>
          <p:nvPr>
            <p:ph idx="1"/>
          </p:nvPr>
        </p:nvPicPr>
        <p:blipFill rotWithShape="1">
          <a:blip r:embed="rId2"/>
          <a:srcRect l="738" r="6460" b="1"/>
          <a:stretch/>
        </p:blipFill>
        <p:spPr>
          <a:xfrm>
            <a:off x="838200" y="704765"/>
            <a:ext cx="10628376" cy="5440003"/>
          </a:xfrm>
          <a:prstGeom prst="rect">
            <a:avLst/>
          </a:prstGeom>
        </p:spPr>
      </p:pic>
    </p:spTree>
    <p:extLst>
      <p:ext uri="{BB962C8B-B14F-4D97-AF65-F5344CB8AC3E}">
        <p14:creationId xmlns:p14="http://schemas.microsoft.com/office/powerpoint/2010/main" val="2503424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359F-45E3-4424-BA7B-593EF8D8C5D7}"/>
              </a:ext>
            </a:extLst>
          </p:cNvPr>
          <p:cNvSpPr>
            <a:spLocks noGrp="1"/>
          </p:cNvSpPr>
          <p:nvPr>
            <p:ph type="title"/>
          </p:nvPr>
        </p:nvSpPr>
        <p:spPr/>
        <p:txBody>
          <a:bodyPr/>
          <a:lstStyle/>
          <a:p>
            <a:r>
              <a:rPr lang="en-US" dirty="0"/>
              <a:t>Design of Experiment (DOE)</a:t>
            </a:r>
          </a:p>
        </p:txBody>
      </p:sp>
      <p:sp>
        <p:nvSpPr>
          <p:cNvPr id="3" name="Content Placeholder 2">
            <a:extLst>
              <a:ext uri="{FF2B5EF4-FFF2-40B4-BE49-F238E27FC236}">
                <a16:creationId xmlns:a16="http://schemas.microsoft.com/office/drawing/2014/main" id="{45C9F01A-4A46-4A8B-A92C-74EC3F36577B}"/>
              </a:ext>
            </a:extLst>
          </p:cNvPr>
          <p:cNvSpPr>
            <a:spLocks noGrp="1"/>
          </p:cNvSpPr>
          <p:nvPr>
            <p:ph idx="1"/>
          </p:nvPr>
        </p:nvSpPr>
        <p:spPr/>
        <p:txBody>
          <a:bodyPr>
            <a:normAutofit fontScale="92500"/>
          </a:bodyPr>
          <a:lstStyle/>
          <a:p>
            <a:r>
              <a:rPr lang="en-US" dirty="0"/>
              <a:t>In </a:t>
            </a:r>
            <a:r>
              <a:rPr lang="en-US" b="1" dirty="0"/>
              <a:t>Project Quality Management</a:t>
            </a:r>
            <a:r>
              <a:rPr lang="en-US" dirty="0"/>
              <a:t>, DOE is used to optimize processes, enhance quality, and drive improvements by systematically testing variables and analyzing their impact on project performance.</a:t>
            </a:r>
          </a:p>
          <a:p>
            <a:r>
              <a:rPr lang="en-US" b="1" dirty="0"/>
              <a:t>Purpose of Design of Experiment (DOE) in Project Quality Management</a:t>
            </a:r>
          </a:p>
          <a:p>
            <a:pPr lvl="1"/>
            <a:r>
              <a:rPr lang="en-US" b="1" dirty="0"/>
              <a:t>Identify Key Variables:</a:t>
            </a:r>
            <a:r>
              <a:rPr lang="en-US" dirty="0"/>
              <a:t> Helps identify which factors have the most significant impact on quality outcomes.</a:t>
            </a:r>
          </a:p>
          <a:p>
            <a:pPr lvl="1"/>
            <a:r>
              <a:rPr lang="en-US" b="1" dirty="0"/>
              <a:t>Optimize Processes:</a:t>
            </a:r>
            <a:r>
              <a:rPr lang="en-US" dirty="0"/>
              <a:t> Provides insights on how to adjust variables to improve project quality.</a:t>
            </a:r>
          </a:p>
          <a:p>
            <a:pPr lvl="1"/>
            <a:r>
              <a:rPr lang="en-US" b="1" dirty="0"/>
              <a:t>Reduce Variation:</a:t>
            </a:r>
            <a:r>
              <a:rPr lang="en-US" dirty="0"/>
              <a:t> Identifies the source of process variation and allows for its control to ensure consistent outcomes.</a:t>
            </a:r>
          </a:p>
          <a:p>
            <a:pPr lvl="1"/>
            <a:r>
              <a:rPr lang="en-US" b="1" dirty="0"/>
              <a:t>Improve Decision Making:</a:t>
            </a:r>
            <a:r>
              <a:rPr lang="en-US" dirty="0"/>
              <a:t> Provides data-driven insights to make informed decisions about process improvements and optimizations.</a:t>
            </a:r>
          </a:p>
          <a:p>
            <a:endParaRPr lang="en-US" dirty="0"/>
          </a:p>
        </p:txBody>
      </p:sp>
    </p:spTree>
    <p:extLst>
      <p:ext uri="{BB962C8B-B14F-4D97-AF65-F5344CB8AC3E}">
        <p14:creationId xmlns:p14="http://schemas.microsoft.com/office/powerpoint/2010/main" val="2383366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00265BD-D4A0-2AFE-DF10-8913A0D5A6AC}"/>
              </a:ext>
            </a:extLst>
          </p:cNvPr>
          <p:cNvPicPr>
            <a:picLocks noGrp="1" noChangeAspect="1"/>
          </p:cNvPicPr>
          <p:nvPr>
            <p:ph idx="1"/>
          </p:nvPr>
        </p:nvPicPr>
        <p:blipFill>
          <a:blip r:embed="rId2"/>
          <a:stretch>
            <a:fillRect/>
          </a:stretch>
        </p:blipFill>
        <p:spPr>
          <a:xfrm>
            <a:off x="961377" y="643467"/>
            <a:ext cx="10269246" cy="5571066"/>
          </a:xfrm>
          <a:prstGeom prst="rect">
            <a:avLst/>
          </a:prstGeom>
        </p:spPr>
      </p:pic>
    </p:spTree>
    <p:extLst>
      <p:ext uri="{BB962C8B-B14F-4D97-AF65-F5344CB8AC3E}">
        <p14:creationId xmlns:p14="http://schemas.microsoft.com/office/powerpoint/2010/main" val="1767974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0584-813B-4A87-8EBA-74E51D1D9281}"/>
              </a:ext>
            </a:extLst>
          </p:cNvPr>
          <p:cNvSpPr>
            <a:spLocks noGrp="1"/>
          </p:cNvSpPr>
          <p:nvPr>
            <p:ph type="title"/>
          </p:nvPr>
        </p:nvSpPr>
        <p:spPr/>
        <p:txBody>
          <a:bodyPr/>
          <a:lstStyle/>
          <a:p>
            <a:r>
              <a:rPr lang="en-US" dirty="0"/>
              <a:t>Cost of Quality (COQ)</a:t>
            </a:r>
          </a:p>
        </p:txBody>
      </p:sp>
      <p:sp>
        <p:nvSpPr>
          <p:cNvPr id="3" name="Content Placeholder 2">
            <a:extLst>
              <a:ext uri="{FF2B5EF4-FFF2-40B4-BE49-F238E27FC236}">
                <a16:creationId xmlns:a16="http://schemas.microsoft.com/office/drawing/2014/main" id="{6B3EA6BC-5C96-40F2-A5F3-0A840AAD6A72}"/>
              </a:ext>
            </a:extLst>
          </p:cNvPr>
          <p:cNvSpPr>
            <a:spLocks noGrp="1"/>
          </p:cNvSpPr>
          <p:nvPr>
            <p:ph idx="1"/>
          </p:nvPr>
        </p:nvSpPr>
        <p:spPr/>
        <p:txBody>
          <a:bodyPr>
            <a:normAutofit fontScale="92500"/>
          </a:bodyPr>
          <a:lstStyle/>
          <a:p>
            <a:r>
              <a:rPr lang="en-US" dirty="0"/>
              <a:t>The </a:t>
            </a:r>
            <a:r>
              <a:rPr lang="en-US" b="1" dirty="0"/>
              <a:t>Cost of Quality (COQ)</a:t>
            </a:r>
            <a:r>
              <a:rPr lang="en-US" dirty="0"/>
              <a:t> is a concept used in </a:t>
            </a:r>
            <a:r>
              <a:rPr lang="en-US" b="1" dirty="0"/>
              <a:t>Project Quality Management</a:t>
            </a:r>
            <a:r>
              <a:rPr lang="en-US" dirty="0"/>
              <a:t> that refers to the total cost incurred to ensure that a project or product meets the required quality standards. The cost of quality is typically divided into two main categories:</a:t>
            </a:r>
          </a:p>
          <a:p>
            <a:pPr lvl="1"/>
            <a:r>
              <a:rPr lang="en-US" b="1" dirty="0"/>
              <a:t>Cost of Conformance</a:t>
            </a:r>
            <a:endParaRPr lang="en-US" dirty="0"/>
          </a:p>
          <a:p>
            <a:pPr lvl="1"/>
            <a:r>
              <a:rPr lang="en-US" b="1" dirty="0"/>
              <a:t>Cost of Non-Conformance</a:t>
            </a:r>
            <a:endParaRPr lang="en-US" dirty="0"/>
          </a:p>
          <a:p>
            <a:r>
              <a:rPr lang="en-US" dirty="0"/>
              <a:t>COQ helps project managers to assess the financial impact of the quality management processes and understand the relationship between quality efforts and the costs involved. </a:t>
            </a:r>
          </a:p>
          <a:p>
            <a:r>
              <a:rPr lang="en-US" dirty="0"/>
              <a:t>By evaluating COQ, project managers can make more informed decisions to balance the investment in quality with the potential cost of poor quality.</a:t>
            </a:r>
          </a:p>
          <a:p>
            <a:endParaRPr lang="en-US" dirty="0"/>
          </a:p>
        </p:txBody>
      </p:sp>
    </p:spTree>
    <p:extLst>
      <p:ext uri="{BB962C8B-B14F-4D97-AF65-F5344CB8AC3E}">
        <p14:creationId xmlns:p14="http://schemas.microsoft.com/office/powerpoint/2010/main" val="382785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0584-813B-4A87-8EBA-74E51D1D9281}"/>
              </a:ext>
            </a:extLst>
          </p:cNvPr>
          <p:cNvSpPr>
            <a:spLocks noGrp="1"/>
          </p:cNvSpPr>
          <p:nvPr>
            <p:ph type="title"/>
          </p:nvPr>
        </p:nvSpPr>
        <p:spPr/>
        <p:txBody>
          <a:bodyPr/>
          <a:lstStyle/>
          <a:p>
            <a:r>
              <a:rPr lang="en-US" dirty="0"/>
              <a:t>Cost of Quality (COQ)</a:t>
            </a:r>
          </a:p>
        </p:txBody>
      </p:sp>
      <p:sp>
        <p:nvSpPr>
          <p:cNvPr id="3" name="Content Placeholder 2">
            <a:extLst>
              <a:ext uri="{FF2B5EF4-FFF2-40B4-BE49-F238E27FC236}">
                <a16:creationId xmlns:a16="http://schemas.microsoft.com/office/drawing/2014/main" id="{6B3EA6BC-5C96-40F2-A5F3-0A840AAD6A72}"/>
              </a:ext>
            </a:extLst>
          </p:cNvPr>
          <p:cNvSpPr>
            <a:spLocks noGrp="1"/>
          </p:cNvSpPr>
          <p:nvPr>
            <p:ph idx="1"/>
          </p:nvPr>
        </p:nvSpPr>
        <p:spPr/>
        <p:txBody>
          <a:bodyPr>
            <a:normAutofit/>
          </a:bodyPr>
          <a:lstStyle/>
          <a:p>
            <a:r>
              <a:rPr lang="en-US" b="1" dirty="0"/>
              <a:t>Cost of Conformance</a:t>
            </a:r>
          </a:p>
          <a:p>
            <a:pPr lvl="1"/>
            <a:r>
              <a:rPr lang="en-US" dirty="0"/>
              <a:t>The </a:t>
            </a:r>
            <a:r>
              <a:rPr lang="en-US" b="1" dirty="0"/>
              <a:t>Cost of Conformance</a:t>
            </a:r>
            <a:r>
              <a:rPr lang="en-US" dirty="0"/>
              <a:t> refers to the costs incurred to ensure that the project or product meets quality standards. </a:t>
            </a:r>
          </a:p>
          <a:p>
            <a:pPr lvl="1"/>
            <a:r>
              <a:rPr lang="en-US" dirty="0"/>
              <a:t>This includes all the efforts put into preventing defects and ensuring that the project is executed as planned, meeting the required quality expectations.</a:t>
            </a:r>
          </a:p>
          <a:p>
            <a:r>
              <a:rPr lang="en-US" dirty="0"/>
              <a:t>There are two subcategories within the Cost of Conformance:</a:t>
            </a:r>
          </a:p>
          <a:p>
            <a:pPr lvl="1"/>
            <a:r>
              <a:rPr lang="en-US" b="1" dirty="0"/>
              <a:t>Prevention Costs:</a:t>
            </a:r>
            <a:r>
              <a:rPr lang="en-US" dirty="0"/>
              <a:t> Costs associated with activities that prevent defects from occurring.</a:t>
            </a:r>
          </a:p>
          <a:p>
            <a:pPr lvl="1"/>
            <a:r>
              <a:rPr lang="en-US" b="1" dirty="0"/>
              <a:t>Appraisal Costs:</a:t>
            </a:r>
            <a:r>
              <a:rPr lang="en-US" dirty="0"/>
              <a:t> Costs related to measuring and monitoring quality to ensure that defects do not occur.</a:t>
            </a:r>
          </a:p>
        </p:txBody>
      </p:sp>
    </p:spTree>
    <p:extLst>
      <p:ext uri="{BB962C8B-B14F-4D97-AF65-F5344CB8AC3E}">
        <p14:creationId xmlns:p14="http://schemas.microsoft.com/office/powerpoint/2010/main" val="211804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0584-813B-4A87-8EBA-74E51D1D9281}"/>
              </a:ext>
            </a:extLst>
          </p:cNvPr>
          <p:cNvSpPr>
            <a:spLocks noGrp="1"/>
          </p:cNvSpPr>
          <p:nvPr>
            <p:ph type="title"/>
          </p:nvPr>
        </p:nvSpPr>
        <p:spPr/>
        <p:txBody>
          <a:bodyPr/>
          <a:lstStyle/>
          <a:p>
            <a:r>
              <a:rPr lang="en-US" dirty="0"/>
              <a:t>Cost of Quality (COQ)</a:t>
            </a:r>
          </a:p>
        </p:txBody>
      </p:sp>
      <p:sp>
        <p:nvSpPr>
          <p:cNvPr id="3" name="Content Placeholder 2">
            <a:extLst>
              <a:ext uri="{FF2B5EF4-FFF2-40B4-BE49-F238E27FC236}">
                <a16:creationId xmlns:a16="http://schemas.microsoft.com/office/drawing/2014/main" id="{6B3EA6BC-5C96-40F2-A5F3-0A840AAD6A72}"/>
              </a:ext>
            </a:extLst>
          </p:cNvPr>
          <p:cNvSpPr>
            <a:spLocks noGrp="1"/>
          </p:cNvSpPr>
          <p:nvPr>
            <p:ph idx="1"/>
          </p:nvPr>
        </p:nvSpPr>
        <p:spPr/>
        <p:txBody>
          <a:bodyPr>
            <a:normAutofit fontScale="70000" lnSpcReduction="20000"/>
          </a:bodyPr>
          <a:lstStyle/>
          <a:p>
            <a:pPr marL="0" indent="0">
              <a:buNone/>
            </a:pPr>
            <a:r>
              <a:rPr lang="en-US" b="1" dirty="0"/>
              <a:t>Examples of Cost of Conformance:</a:t>
            </a:r>
          </a:p>
          <a:p>
            <a:r>
              <a:rPr lang="en-US" b="1" dirty="0"/>
              <a:t>Prevention Costs:</a:t>
            </a:r>
            <a:endParaRPr lang="en-US" dirty="0"/>
          </a:p>
          <a:p>
            <a:pPr lvl="1"/>
            <a:r>
              <a:rPr lang="en-US" b="1" dirty="0"/>
              <a:t>Training and Development:</a:t>
            </a:r>
            <a:r>
              <a:rPr lang="en-US" dirty="0"/>
              <a:t> Investing in training the project team on quality standards and best practices.</a:t>
            </a:r>
          </a:p>
          <a:p>
            <a:pPr lvl="1"/>
            <a:r>
              <a:rPr lang="en-US" b="1" dirty="0"/>
              <a:t>Quality Planning:</a:t>
            </a:r>
            <a:r>
              <a:rPr lang="en-US" dirty="0"/>
              <a:t> Developing quality management plans, processes, and procedures to ensure the project meets quality standards.</a:t>
            </a:r>
          </a:p>
          <a:p>
            <a:pPr lvl="1"/>
            <a:r>
              <a:rPr lang="en-US" b="1" dirty="0"/>
              <a:t>Process Improvement:</a:t>
            </a:r>
            <a:r>
              <a:rPr lang="en-US" dirty="0"/>
              <a:t> Implementing processes that ensure quality control and assurance, such as adopting lean practices to prevent waste.</a:t>
            </a:r>
          </a:p>
          <a:p>
            <a:r>
              <a:rPr lang="en-US" b="1" dirty="0"/>
              <a:t>Example:</a:t>
            </a:r>
            <a:r>
              <a:rPr lang="en-US" dirty="0"/>
              <a:t> A construction project spends money on training workers to follow specific construction standards, ensuring no future errors in building quality.</a:t>
            </a:r>
          </a:p>
          <a:p>
            <a:r>
              <a:rPr lang="en-US" b="1" dirty="0"/>
              <a:t>Appraisal Costs:</a:t>
            </a:r>
            <a:endParaRPr lang="en-US" dirty="0"/>
          </a:p>
          <a:p>
            <a:pPr lvl="1"/>
            <a:r>
              <a:rPr lang="en-US" b="1" dirty="0"/>
              <a:t>Inspection and Testing:</a:t>
            </a:r>
            <a:r>
              <a:rPr lang="en-US" dirty="0"/>
              <a:t> Costs of performing inspections, testing materials, and validating that products meet the specified quality criteria.</a:t>
            </a:r>
          </a:p>
          <a:p>
            <a:pPr lvl="1"/>
            <a:r>
              <a:rPr lang="en-US" b="1" dirty="0"/>
              <a:t>Quality Audits:</a:t>
            </a:r>
            <a:r>
              <a:rPr lang="en-US" dirty="0"/>
              <a:t> Conducting quality audits to verify that the project follows the defined quality management processes.</a:t>
            </a:r>
          </a:p>
          <a:p>
            <a:r>
              <a:rPr lang="en-US" b="1" dirty="0"/>
              <a:t>Example:</a:t>
            </a:r>
            <a:r>
              <a:rPr lang="en-US" dirty="0"/>
              <a:t> In a software development project, the team conducts regular code reviews, peer testing, and unit tests to ensure the software meets all functional requirements.</a:t>
            </a:r>
          </a:p>
        </p:txBody>
      </p:sp>
    </p:spTree>
    <p:extLst>
      <p:ext uri="{BB962C8B-B14F-4D97-AF65-F5344CB8AC3E}">
        <p14:creationId xmlns:p14="http://schemas.microsoft.com/office/powerpoint/2010/main" val="363921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01F7-2EBC-4C37-A77F-2AA47AB3B261}"/>
              </a:ext>
            </a:extLst>
          </p:cNvPr>
          <p:cNvSpPr>
            <a:spLocks noGrp="1"/>
          </p:cNvSpPr>
          <p:nvPr>
            <p:ph type="title"/>
          </p:nvPr>
        </p:nvSpPr>
        <p:spPr/>
        <p:txBody>
          <a:bodyPr/>
          <a:lstStyle/>
          <a:p>
            <a:r>
              <a:rPr lang="en-US" dirty="0"/>
              <a:t>Plan Quality Management</a:t>
            </a:r>
          </a:p>
        </p:txBody>
      </p:sp>
      <p:sp>
        <p:nvSpPr>
          <p:cNvPr id="3" name="Content Placeholder 2">
            <a:extLst>
              <a:ext uri="{FF2B5EF4-FFF2-40B4-BE49-F238E27FC236}">
                <a16:creationId xmlns:a16="http://schemas.microsoft.com/office/drawing/2014/main" id="{DE5B07E7-470D-43E0-81A8-8F1093A4D398}"/>
              </a:ext>
            </a:extLst>
          </p:cNvPr>
          <p:cNvSpPr>
            <a:spLocks noGrp="1"/>
          </p:cNvSpPr>
          <p:nvPr>
            <p:ph idx="1"/>
          </p:nvPr>
        </p:nvSpPr>
        <p:spPr/>
        <p:txBody>
          <a:bodyPr>
            <a:normAutofit fontScale="92500" lnSpcReduction="20000"/>
          </a:bodyPr>
          <a:lstStyle/>
          <a:p>
            <a:r>
              <a:rPr lang="en-US" dirty="0"/>
              <a:t>This process focuses on identifying quality requirements and/or standards for the project and its deliverables and documenting how the project will comply with quality requirements.</a:t>
            </a:r>
          </a:p>
          <a:p>
            <a:r>
              <a:rPr lang="en-US" b="1" dirty="0"/>
              <a:t>Key Inputs:</a:t>
            </a:r>
            <a:endParaRPr lang="en-US" dirty="0"/>
          </a:p>
          <a:p>
            <a:pPr lvl="1"/>
            <a:r>
              <a:rPr lang="en-US" dirty="0"/>
              <a:t>Project charter</a:t>
            </a:r>
          </a:p>
          <a:p>
            <a:pPr lvl="1"/>
            <a:r>
              <a:rPr lang="en-US" dirty="0"/>
              <a:t>Project management plan</a:t>
            </a:r>
          </a:p>
          <a:p>
            <a:pPr lvl="1"/>
            <a:r>
              <a:rPr lang="en-US" dirty="0"/>
              <a:t>Stakeholder register</a:t>
            </a:r>
          </a:p>
          <a:p>
            <a:pPr lvl="1"/>
            <a:r>
              <a:rPr lang="en-US" dirty="0"/>
              <a:t>Risk register</a:t>
            </a:r>
          </a:p>
          <a:p>
            <a:r>
              <a:rPr lang="en-US" b="1" dirty="0"/>
              <a:t>Tools and Techniques:</a:t>
            </a:r>
            <a:endParaRPr lang="en-US" dirty="0"/>
          </a:p>
          <a:p>
            <a:pPr lvl="1"/>
            <a:r>
              <a:rPr lang="en-US" dirty="0"/>
              <a:t>Benchmarking</a:t>
            </a:r>
          </a:p>
          <a:p>
            <a:pPr lvl="1"/>
            <a:r>
              <a:rPr lang="en-US" dirty="0"/>
              <a:t>Cost-benefit analysis</a:t>
            </a:r>
          </a:p>
          <a:p>
            <a:pPr lvl="1"/>
            <a:r>
              <a:rPr lang="en-US" dirty="0"/>
              <a:t>Cause-and-effect diagrams</a:t>
            </a:r>
          </a:p>
          <a:p>
            <a:pPr lvl="1"/>
            <a:r>
              <a:rPr lang="en-US" dirty="0"/>
              <a:t>Flowcharts</a:t>
            </a:r>
          </a:p>
          <a:p>
            <a:pPr marL="0" indent="0">
              <a:buNone/>
            </a:pPr>
            <a:endParaRPr lang="en-US" dirty="0"/>
          </a:p>
        </p:txBody>
      </p:sp>
    </p:spTree>
    <p:extLst>
      <p:ext uri="{BB962C8B-B14F-4D97-AF65-F5344CB8AC3E}">
        <p14:creationId xmlns:p14="http://schemas.microsoft.com/office/powerpoint/2010/main" val="2659408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0584-813B-4A87-8EBA-74E51D1D9281}"/>
              </a:ext>
            </a:extLst>
          </p:cNvPr>
          <p:cNvSpPr>
            <a:spLocks noGrp="1"/>
          </p:cNvSpPr>
          <p:nvPr>
            <p:ph type="title"/>
          </p:nvPr>
        </p:nvSpPr>
        <p:spPr/>
        <p:txBody>
          <a:bodyPr/>
          <a:lstStyle/>
          <a:p>
            <a:r>
              <a:rPr lang="en-US" dirty="0"/>
              <a:t>Cost of Quality (COQ)</a:t>
            </a:r>
          </a:p>
        </p:txBody>
      </p:sp>
      <p:sp>
        <p:nvSpPr>
          <p:cNvPr id="3" name="Content Placeholder 2">
            <a:extLst>
              <a:ext uri="{FF2B5EF4-FFF2-40B4-BE49-F238E27FC236}">
                <a16:creationId xmlns:a16="http://schemas.microsoft.com/office/drawing/2014/main" id="{6B3EA6BC-5C96-40F2-A5F3-0A840AAD6A72}"/>
              </a:ext>
            </a:extLst>
          </p:cNvPr>
          <p:cNvSpPr>
            <a:spLocks noGrp="1"/>
          </p:cNvSpPr>
          <p:nvPr>
            <p:ph idx="1"/>
          </p:nvPr>
        </p:nvSpPr>
        <p:spPr/>
        <p:txBody>
          <a:bodyPr>
            <a:normAutofit fontScale="92500" lnSpcReduction="10000"/>
          </a:bodyPr>
          <a:lstStyle/>
          <a:p>
            <a:r>
              <a:rPr lang="en-US" b="1" dirty="0"/>
              <a:t>Cost of Non-Conformance</a:t>
            </a:r>
          </a:p>
          <a:p>
            <a:pPr lvl="1"/>
            <a:r>
              <a:rPr lang="en-US" dirty="0"/>
              <a:t>The </a:t>
            </a:r>
            <a:r>
              <a:rPr lang="en-US" b="1" dirty="0"/>
              <a:t>Cost of Non-Conformance</a:t>
            </a:r>
            <a:r>
              <a:rPr lang="en-US" dirty="0"/>
              <a:t> refers to the costs incurred when defects or quality issues occur. </a:t>
            </a:r>
          </a:p>
          <a:p>
            <a:pPr lvl="1"/>
            <a:r>
              <a:rPr lang="en-US" dirty="0"/>
              <a:t>These costs arise when the project fails to meet the required quality standards, leading to the need for corrective actions and rework. </a:t>
            </a:r>
          </a:p>
          <a:p>
            <a:pPr lvl="1"/>
            <a:r>
              <a:rPr lang="en-US" dirty="0"/>
              <a:t>The Cost of Non-Conformance includes both </a:t>
            </a:r>
            <a:r>
              <a:rPr lang="en-US" b="1" dirty="0"/>
              <a:t>internal costs</a:t>
            </a:r>
            <a:r>
              <a:rPr lang="en-US" dirty="0"/>
              <a:t> (those incurred before the product or service is delivered to the customer) and </a:t>
            </a:r>
            <a:r>
              <a:rPr lang="en-US" b="1" dirty="0"/>
              <a:t>external costs</a:t>
            </a:r>
            <a:r>
              <a:rPr lang="en-US" dirty="0"/>
              <a:t> (those incurred after the product or service has been delivered to the customer).</a:t>
            </a:r>
          </a:p>
          <a:p>
            <a:r>
              <a:rPr lang="en-US" dirty="0"/>
              <a:t>There are two subcategories within the Cost of Non-Conformance:</a:t>
            </a:r>
          </a:p>
          <a:p>
            <a:pPr lvl="1"/>
            <a:r>
              <a:rPr lang="en-US" b="1" dirty="0"/>
              <a:t>Internal Failure Costs:</a:t>
            </a:r>
            <a:r>
              <a:rPr lang="en-US" dirty="0"/>
              <a:t> Costs associated with defects found before the product is delivered to the customer.</a:t>
            </a:r>
          </a:p>
          <a:p>
            <a:pPr lvl="1"/>
            <a:r>
              <a:rPr lang="en-US" b="1" dirty="0"/>
              <a:t>External Failure Costs:</a:t>
            </a:r>
            <a:r>
              <a:rPr lang="en-US" dirty="0"/>
              <a:t> Costs associated with defects found after the product is delivered to the customer.</a:t>
            </a:r>
          </a:p>
        </p:txBody>
      </p:sp>
    </p:spTree>
    <p:extLst>
      <p:ext uri="{BB962C8B-B14F-4D97-AF65-F5344CB8AC3E}">
        <p14:creationId xmlns:p14="http://schemas.microsoft.com/office/powerpoint/2010/main" val="1755290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0584-813B-4A87-8EBA-74E51D1D9281}"/>
              </a:ext>
            </a:extLst>
          </p:cNvPr>
          <p:cNvSpPr>
            <a:spLocks noGrp="1"/>
          </p:cNvSpPr>
          <p:nvPr>
            <p:ph type="title"/>
          </p:nvPr>
        </p:nvSpPr>
        <p:spPr/>
        <p:txBody>
          <a:bodyPr/>
          <a:lstStyle/>
          <a:p>
            <a:r>
              <a:rPr lang="en-US" dirty="0"/>
              <a:t>Cost of Quality (COQ)</a:t>
            </a:r>
          </a:p>
        </p:txBody>
      </p:sp>
      <p:sp>
        <p:nvSpPr>
          <p:cNvPr id="3" name="Content Placeholder 2">
            <a:extLst>
              <a:ext uri="{FF2B5EF4-FFF2-40B4-BE49-F238E27FC236}">
                <a16:creationId xmlns:a16="http://schemas.microsoft.com/office/drawing/2014/main" id="{6B3EA6BC-5C96-40F2-A5F3-0A840AAD6A72}"/>
              </a:ext>
            </a:extLst>
          </p:cNvPr>
          <p:cNvSpPr>
            <a:spLocks noGrp="1"/>
          </p:cNvSpPr>
          <p:nvPr>
            <p:ph idx="1"/>
          </p:nvPr>
        </p:nvSpPr>
        <p:spPr>
          <a:xfrm>
            <a:off x="838200" y="1825624"/>
            <a:ext cx="10515600" cy="4879975"/>
          </a:xfrm>
        </p:spPr>
        <p:txBody>
          <a:bodyPr>
            <a:normAutofit fontScale="70000" lnSpcReduction="20000"/>
          </a:bodyPr>
          <a:lstStyle/>
          <a:p>
            <a:pPr marL="0" indent="0">
              <a:buNone/>
            </a:pPr>
            <a:r>
              <a:rPr lang="en-US" b="1" dirty="0"/>
              <a:t>Examples of Cost of Non-Conformance:</a:t>
            </a:r>
          </a:p>
          <a:p>
            <a:r>
              <a:rPr lang="en-US" b="1" dirty="0"/>
              <a:t>Internal Failure Costs:</a:t>
            </a:r>
            <a:endParaRPr lang="en-US" dirty="0"/>
          </a:p>
          <a:p>
            <a:pPr lvl="1"/>
            <a:r>
              <a:rPr lang="en-US" b="1" dirty="0"/>
              <a:t>Rework:</a:t>
            </a:r>
            <a:r>
              <a:rPr lang="en-US" dirty="0"/>
              <a:t> Costs of fixing defects found during the project execution phase, such as reassembling parts or rewriting code.</a:t>
            </a:r>
          </a:p>
          <a:p>
            <a:pPr lvl="1"/>
            <a:r>
              <a:rPr lang="en-US" b="1" dirty="0"/>
              <a:t>Scrap:</a:t>
            </a:r>
            <a:r>
              <a:rPr lang="en-US" dirty="0"/>
              <a:t> Costs related to materials or components that are discarded due to defects.</a:t>
            </a:r>
          </a:p>
          <a:p>
            <a:r>
              <a:rPr lang="en-US" b="1" dirty="0"/>
              <a:t>Example:</a:t>
            </a:r>
            <a:r>
              <a:rPr lang="en-US" dirty="0"/>
              <a:t> In a manufacturing project, defective parts produced during the assembly process are identified and need to be reworked or scrapped, resulting in additional labor and material costs.</a:t>
            </a:r>
          </a:p>
          <a:p>
            <a:r>
              <a:rPr lang="en-US" b="1" dirty="0"/>
              <a:t>External Failure Costs:</a:t>
            </a:r>
            <a:endParaRPr lang="en-US" dirty="0"/>
          </a:p>
          <a:p>
            <a:pPr lvl="1"/>
            <a:r>
              <a:rPr lang="en-US" b="1" dirty="0"/>
              <a:t>Warranty Costs:</a:t>
            </a:r>
            <a:r>
              <a:rPr lang="en-US" dirty="0"/>
              <a:t> Costs incurred when a product fails after delivery and requires replacement or repair under warranty.</a:t>
            </a:r>
          </a:p>
          <a:p>
            <a:pPr lvl="1"/>
            <a:r>
              <a:rPr lang="en-US" b="1" dirty="0"/>
              <a:t>Customer Dissatisfaction:</a:t>
            </a:r>
            <a:r>
              <a:rPr lang="en-US" dirty="0"/>
              <a:t> Costs of handling complaints and addressing customer dissatisfaction due to quality issues.</a:t>
            </a:r>
          </a:p>
          <a:p>
            <a:pPr lvl="1"/>
            <a:r>
              <a:rPr lang="en-US" b="1" dirty="0"/>
              <a:t>Liability Claims:</a:t>
            </a:r>
            <a:r>
              <a:rPr lang="en-US" dirty="0"/>
              <a:t> Legal costs associated with claims due to poor quality, such as lawsuits for safety violations or defective products.</a:t>
            </a:r>
          </a:p>
          <a:p>
            <a:r>
              <a:rPr lang="en-US" b="1" dirty="0"/>
              <a:t>Example:</a:t>
            </a:r>
            <a:r>
              <a:rPr lang="en-US" dirty="0"/>
              <a:t> A software company releases a product with bugs, and after deployment, customers report the issues, requiring a patch or update to fix the defects. The company also faces reputational damage and loss of customer trust, resulting in additional costs for support and corrective measures.</a:t>
            </a:r>
          </a:p>
        </p:txBody>
      </p:sp>
    </p:spTree>
    <p:extLst>
      <p:ext uri="{BB962C8B-B14F-4D97-AF65-F5344CB8AC3E}">
        <p14:creationId xmlns:p14="http://schemas.microsoft.com/office/powerpoint/2010/main" val="3442848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E57B020-8A09-A420-6B15-DEAF6A0B8972}"/>
              </a:ext>
            </a:extLst>
          </p:cNvPr>
          <p:cNvPicPr>
            <a:picLocks noGrp="1" noChangeAspect="1"/>
          </p:cNvPicPr>
          <p:nvPr>
            <p:ph idx="1"/>
          </p:nvPr>
        </p:nvPicPr>
        <p:blipFill rotWithShape="1">
          <a:blip r:embed="rId2"/>
          <a:srcRect b="3880"/>
          <a:stretch/>
        </p:blipFill>
        <p:spPr>
          <a:xfrm>
            <a:off x="838200" y="704765"/>
            <a:ext cx="10628376" cy="5440003"/>
          </a:xfrm>
          <a:prstGeom prst="rect">
            <a:avLst/>
          </a:prstGeom>
        </p:spPr>
      </p:pic>
    </p:spTree>
    <p:extLst>
      <p:ext uri="{BB962C8B-B14F-4D97-AF65-F5344CB8AC3E}">
        <p14:creationId xmlns:p14="http://schemas.microsoft.com/office/powerpoint/2010/main" val="147901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20" name="Rectangle 1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B842E24-2E72-DA4E-2512-AC18BA27E3BE}"/>
              </a:ext>
            </a:extLst>
          </p:cNvPr>
          <p:cNvPicPr>
            <a:picLocks noGrp="1" noChangeAspect="1"/>
          </p:cNvPicPr>
          <p:nvPr>
            <p:ph idx="1"/>
          </p:nvPr>
        </p:nvPicPr>
        <p:blipFill rotWithShape="1">
          <a:blip r:embed="rId2"/>
          <a:srcRect b="5652"/>
          <a:stretch/>
        </p:blipFill>
        <p:spPr>
          <a:xfrm>
            <a:off x="838200" y="704765"/>
            <a:ext cx="10628376" cy="5440003"/>
          </a:xfrm>
          <a:prstGeom prst="rect">
            <a:avLst/>
          </a:prstGeom>
        </p:spPr>
      </p:pic>
    </p:spTree>
    <p:extLst>
      <p:ext uri="{BB962C8B-B14F-4D97-AF65-F5344CB8AC3E}">
        <p14:creationId xmlns:p14="http://schemas.microsoft.com/office/powerpoint/2010/main" val="130631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F418CE9-336C-6C91-681B-19D8C8527D77}"/>
              </a:ext>
            </a:extLst>
          </p:cNvPr>
          <p:cNvPicPr>
            <a:picLocks noGrp="1" noChangeAspect="1"/>
          </p:cNvPicPr>
          <p:nvPr>
            <p:ph idx="1"/>
          </p:nvPr>
        </p:nvPicPr>
        <p:blipFill rotWithShape="1">
          <a:blip r:embed="rId2"/>
          <a:srcRect r="8663"/>
          <a:stretch/>
        </p:blipFill>
        <p:spPr>
          <a:xfrm>
            <a:off x="838200" y="704765"/>
            <a:ext cx="10628376" cy="5440003"/>
          </a:xfrm>
          <a:prstGeom prst="rect">
            <a:avLst/>
          </a:prstGeom>
        </p:spPr>
      </p:pic>
    </p:spTree>
    <p:extLst>
      <p:ext uri="{BB962C8B-B14F-4D97-AF65-F5344CB8AC3E}">
        <p14:creationId xmlns:p14="http://schemas.microsoft.com/office/powerpoint/2010/main" val="3509666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926A-60D8-43FA-A863-F7345FBE28DE}"/>
              </a:ext>
            </a:extLst>
          </p:cNvPr>
          <p:cNvSpPr>
            <a:spLocks noGrp="1"/>
          </p:cNvSpPr>
          <p:nvPr>
            <p:ph type="title"/>
          </p:nvPr>
        </p:nvSpPr>
        <p:spPr/>
        <p:txBody>
          <a:bodyPr/>
          <a:lstStyle/>
          <a:p>
            <a:r>
              <a:rPr lang="en-US" dirty="0"/>
              <a:t>Cause and Effect</a:t>
            </a:r>
          </a:p>
        </p:txBody>
      </p:sp>
      <p:sp>
        <p:nvSpPr>
          <p:cNvPr id="3" name="Content Placeholder 2">
            <a:extLst>
              <a:ext uri="{FF2B5EF4-FFF2-40B4-BE49-F238E27FC236}">
                <a16:creationId xmlns:a16="http://schemas.microsoft.com/office/drawing/2014/main" id="{4E623252-A416-4102-A289-BD76A4661002}"/>
              </a:ext>
            </a:extLst>
          </p:cNvPr>
          <p:cNvSpPr>
            <a:spLocks noGrp="1"/>
          </p:cNvSpPr>
          <p:nvPr>
            <p:ph idx="1"/>
          </p:nvPr>
        </p:nvSpPr>
        <p:spPr>
          <a:xfrm>
            <a:off x="838200" y="1825624"/>
            <a:ext cx="10515600" cy="4906869"/>
          </a:xfrm>
        </p:spPr>
        <p:txBody>
          <a:bodyPr>
            <a:normAutofit fontScale="62500" lnSpcReduction="20000"/>
          </a:bodyPr>
          <a:lstStyle/>
          <a:p>
            <a:r>
              <a:rPr lang="en-US" dirty="0"/>
              <a:t>A </a:t>
            </a:r>
            <a:r>
              <a:rPr lang="en-US" b="1" dirty="0"/>
              <a:t>Cause and Effect Diagram</a:t>
            </a:r>
            <a:r>
              <a:rPr lang="en-US" dirty="0"/>
              <a:t>, also known as a </a:t>
            </a:r>
            <a:r>
              <a:rPr lang="en-US" b="1" dirty="0"/>
              <a:t>Fishbone Diagram</a:t>
            </a:r>
            <a:r>
              <a:rPr lang="en-US" dirty="0"/>
              <a:t> or </a:t>
            </a:r>
            <a:r>
              <a:rPr lang="en-US" b="1" dirty="0"/>
              <a:t>Ishikawa Diagram</a:t>
            </a:r>
            <a:r>
              <a:rPr lang="en-US" dirty="0"/>
              <a:t>, is a tool used in project quality management to identify and analyze the causes of a specific problem or effect. </a:t>
            </a:r>
          </a:p>
          <a:p>
            <a:r>
              <a:rPr lang="en-US" dirty="0"/>
              <a:t>It helps teams in understanding the root causes of issues, ensuring that corrective actions can be taken to improve project quality. This tool is aligned with </a:t>
            </a:r>
            <a:r>
              <a:rPr lang="en-US" b="1" dirty="0"/>
              <a:t>PMBOK (Project Management Body of Knowledge)</a:t>
            </a:r>
            <a:r>
              <a:rPr lang="en-US" dirty="0"/>
              <a:t>, particularly in the </a:t>
            </a:r>
            <a:r>
              <a:rPr lang="en-US" b="1" dirty="0"/>
              <a:t>Quality Management</a:t>
            </a:r>
            <a:r>
              <a:rPr lang="en-US" dirty="0"/>
              <a:t> knowledge area.</a:t>
            </a:r>
          </a:p>
          <a:p>
            <a:r>
              <a:rPr lang="en-US" b="1" dirty="0"/>
              <a:t>Components of a Cause and Effect Diagram:</a:t>
            </a:r>
          </a:p>
          <a:p>
            <a:r>
              <a:rPr lang="en-US" b="1" dirty="0"/>
              <a:t>Effect (Problem)</a:t>
            </a:r>
            <a:r>
              <a:rPr lang="en-US" dirty="0"/>
              <a:t>: This is placed at the "head" or end of the diagram and represents the issue or problem that needs to be solved.</a:t>
            </a:r>
          </a:p>
          <a:p>
            <a:r>
              <a:rPr lang="en-US" b="1" dirty="0"/>
              <a:t>Major Categories of Causes</a:t>
            </a:r>
            <a:r>
              <a:rPr lang="en-US" dirty="0"/>
              <a:t>: These are typically the "bones" of the fish, categorized into various sources of potential causes. The common categories include:</a:t>
            </a:r>
          </a:p>
          <a:p>
            <a:pPr lvl="1"/>
            <a:r>
              <a:rPr lang="en-US" b="1" dirty="0"/>
              <a:t>People</a:t>
            </a:r>
            <a:r>
              <a:rPr lang="en-US" dirty="0"/>
              <a:t>: Involves the human factors (skills, communication, training, etc.).</a:t>
            </a:r>
          </a:p>
          <a:p>
            <a:pPr lvl="1"/>
            <a:r>
              <a:rPr lang="en-US" b="1" dirty="0"/>
              <a:t>Process</a:t>
            </a:r>
            <a:r>
              <a:rPr lang="en-US" dirty="0"/>
              <a:t>: Refers to the workflow, procedures, or steps in the process.</a:t>
            </a:r>
          </a:p>
          <a:p>
            <a:pPr lvl="1"/>
            <a:r>
              <a:rPr lang="en-US" b="1" dirty="0"/>
              <a:t>Materials</a:t>
            </a:r>
            <a:r>
              <a:rPr lang="en-US" dirty="0"/>
              <a:t>: Concerns the raw materials, resources, or information used in the project.</a:t>
            </a:r>
          </a:p>
          <a:p>
            <a:pPr lvl="1"/>
            <a:r>
              <a:rPr lang="en-US" b="1" dirty="0"/>
              <a:t>Machines/Equipment</a:t>
            </a:r>
            <a:r>
              <a:rPr lang="en-US" dirty="0"/>
              <a:t>: Refers to the tools, technology, or equipment involved.</a:t>
            </a:r>
          </a:p>
          <a:p>
            <a:pPr lvl="1"/>
            <a:r>
              <a:rPr lang="en-US" b="1" dirty="0"/>
              <a:t>Measurement</a:t>
            </a:r>
            <a:r>
              <a:rPr lang="en-US" dirty="0"/>
              <a:t>: Deals with how performance or quality is measured.</a:t>
            </a:r>
          </a:p>
          <a:p>
            <a:pPr lvl="1"/>
            <a:r>
              <a:rPr lang="en-US" b="1" dirty="0"/>
              <a:t>Environment</a:t>
            </a:r>
            <a:r>
              <a:rPr lang="en-US" dirty="0"/>
              <a:t>: Concerns the external environment that can affect the project.</a:t>
            </a:r>
          </a:p>
          <a:p>
            <a:r>
              <a:rPr lang="en-US" b="1" dirty="0"/>
              <a:t>Minor Causes</a:t>
            </a:r>
            <a:r>
              <a:rPr lang="en-US" dirty="0"/>
              <a:t>: These are the smaller causes that contribute to the main categories and are added as sub-branches to the major categories.</a:t>
            </a:r>
          </a:p>
          <a:p>
            <a:endParaRPr lang="en-US" dirty="0"/>
          </a:p>
        </p:txBody>
      </p:sp>
    </p:spTree>
    <p:extLst>
      <p:ext uri="{BB962C8B-B14F-4D97-AF65-F5344CB8AC3E}">
        <p14:creationId xmlns:p14="http://schemas.microsoft.com/office/powerpoint/2010/main" val="2361303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926A-60D8-43FA-A863-F7345FBE28DE}"/>
              </a:ext>
            </a:extLst>
          </p:cNvPr>
          <p:cNvSpPr>
            <a:spLocks noGrp="1"/>
          </p:cNvSpPr>
          <p:nvPr>
            <p:ph type="title"/>
          </p:nvPr>
        </p:nvSpPr>
        <p:spPr/>
        <p:txBody>
          <a:bodyPr/>
          <a:lstStyle/>
          <a:p>
            <a:r>
              <a:rPr lang="en-US" dirty="0"/>
              <a:t>Cause and Effect</a:t>
            </a:r>
          </a:p>
        </p:txBody>
      </p:sp>
      <p:sp>
        <p:nvSpPr>
          <p:cNvPr id="3" name="Content Placeholder 2">
            <a:extLst>
              <a:ext uri="{FF2B5EF4-FFF2-40B4-BE49-F238E27FC236}">
                <a16:creationId xmlns:a16="http://schemas.microsoft.com/office/drawing/2014/main" id="{4E623252-A416-4102-A289-BD76A4661002}"/>
              </a:ext>
            </a:extLst>
          </p:cNvPr>
          <p:cNvSpPr>
            <a:spLocks noGrp="1"/>
          </p:cNvSpPr>
          <p:nvPr>
            <p:ph idx="1"/>
          </p:nvPr>
        </p:nvSpPr>
        <p:spPr>
          <a:xfrm>
            <a:off x="838200" y="1825624"/>
            <a:ext cx="11022106" cy="4906869"/>
          </a:xfrm>
        </p:spPr>
        <p:txBody>
          <a:bodyPr>
            <a:normAutofit fontScale="32500" lnSpcReduction="20000"/>
          </a:bodyPr>
          <a:lstStyle/>
          <a:p>
            <a:pPr marL="0" indent="0">
              <a:buNone/>
            </a:pPr>
            <a:r>
              <a:rPr lang="en-US" b="1" dirty="0"/>
              <a:t>Example of Cause and Effect Diagram:</a:t>
            </a:r>
          </a:p>
          <a:p>
            <a:pPr lvl="1"/>
            <a:r>
              <a:rPr lang="en-US" dirty="0"/>
              <a:t>Imagine a project that has a </a:t>
            </a:r>
            <a:r>
              <a:rPr lang="en-US" b="1" dirty="0"/>
              <a:t>quality issue</a:t>
            </a:r>
            <a:r>
              <a:rPr lang="en-US" dirty="0"/>
              <a:t> where the deliverables are not meeting the required standards (effect). The team could use a Cause and Effect Diagram to identify potential causes.</a:t>
            </a:r>
          </a:p>
          <a:p>
            <a:r>
              <a:rPr lang="en-US" b="1" dirty="0"/>
              <a:t>Effect:</a:t>
            </a:r>
          </a:p>
          <a:p>
            <a:pPr lvl="1"/>
            <a:r>
              <a:rPr lang="en-US" b="1" dirty="0"/>
              <a:t>Deliverables Not Meeting Quality Standards</a:t>
            </a:r>
            <a:endParaRPr lang="en-US" dirty="0"/>
          </a:p>
          <a:p>
            <a:r>
              <a:rPr lang="en-US" b="1" dirty="0"/>
              <a:t>Categories of Causes:</a:t>
            </a:r>
          </a:p>
          <a:p>
            <a:r>
              <a:rPr lang="en-US" b="1" dirty="0"/>
              <a:t>People</a:t>
            </a:r>
            <a:r>
              <a:rPr lang="en-US" dirty="0"/>
              <a:t>:</a:t>
            </a:r>
          </a:p>
          <a:p>
            <a:pPr lvl="1"/>
            <a:r>
              <a:rPr lang="en-US" dirty="0"/>
              <a:t>Lack of training</a:t>
            </a:r>
          </a:p>
          <a:p>
            <a:pPr lvl="1"/>
            <a:r>
              <a:rPr lang="en-US" dirty="0"/>
              <a:t>Inadequate communication</a:t>
            </a:r>
          </a:p>
          <a:p>
            <a:pPr lvl="1"/>
            <a:r>
              <a:rPr lang="en-US" dirty="0"/>
              <a:t>Low team morale</a:t>
            </a:r>
          </a:p>
          <a:p>
            <a:r>
              <a:rPr lang="en-US" b="1" dirty="0"/>
              <a:t>Process</a:t>
            </a:r>
            <a:r>
              <a:rPr lang="en-US" dirty="0"/>
              <a:t>:</a:t>
            </a:r>
          </a:p>
          <a:p>
            <a:pPr lvl="1"/>
            <a:r>
              <a:rPr lang="en-US" dirty="0"/>
              <a:t>Unclear project requirements</a:t>
            </a:r>
          </a:p>
          <a:p>
            <a:pPr lvl="1"/>
            <a:r>
              <a:rPr lang="en-US" dirty="0"/>
              <a:t>Inefficient work processes</a:t>
            </a:r>
          </a:p>
          <a:p>
            <a:pPr lvl="1"/>
            <a:r>
              <a:rPr lang="en-US" dirty="0"/>
              <a:t>Inadequate testing procedures</a:t>
            </a:r>
          </a:p>
          <a:p>
            <a:r>
              <a:rPr lang="en-US" b="1" dirty="0"/>
              <a:t>Materials</a:t>
            </a:r>
            <a:r>
              <a:rPr lang="en-US" dirty="0"/>
              <a:t>:</a:t>
            </a:r>
          </a:p>
          <a:p>
            <a:pPr lvl="1"/>
            <a:r>
              <a:rPr lang="en-US" dirty="0"/>
              <a:t>Incorrect specifications</a:t>
            </a:r>
          </a:p>
          <a:p>
            <a:pPr lvl="1"/>
            <a:r>
              <a:rPr lang="en-US" dirty="0"/>
              <a:t>Poor quality raw materials</a:t>
            </a:r>
          </a:p>
          <a:p>
            <a:pPr lvl="1"/>
            <a:r>
              <a:rPr lang="en-US" dirty="0"/>
              <a:t>Lack of updated documentation</a:t>
            </a:r>
          </a:p>
          <a:p>
            <a:r>
              <a:rPr lang="en-US" b="1" dirty="0"/>
              <a:t>Machines/Equipment</a:t>
            </a:r>
            <a:r>
              <a:rPr lang="en-US" dirty="0"/>
              <a:t>:</a:t>
            </a:r>
          </a:p>
          <a:p>
            <a:pPr lvl="1"/>
            <a:r>
              <a:rPr lang="en-US" dirty="0"/>
              <a:t>Outdated software tools</a:t>
            </a:r>
          </a:p>
          <a:p>
            <a:pPr lvl="1"/>
            <a:r>
              <a:rPr lang="en-US" dirty="0"/>
              <a:t>Inconsistent hardware configurations</a:t>
            </a:r>
          </a:p>
          <a:p>
            <a:pPr lvl="1"/>
            <a:r>
              <a:rPr lang="en-US" dirty="0"/>
              <a:t>Lack of access to required technology</a:t>
            </a:r>
          </a:p>
          <a:p>
            <a:r>
              <a:rPr lang="en-US" b="1" dirty="0"/>
              <a:t>Measurement</a:t>
            </a:r>
            <a:r>
              <a:rPr lang="en-US" dirty="0"/>
              <a:t>:</a:t>
            </a:r>
          </a:p>
          <a:p>
            <a:pPr lvl="1"/>
            <a:r>
              <a:rPr lang="en-US" dirty="0"/>
              <a:t>Inaccurate data collection</a:t>
            </a:r>
          </a:p>
          <a:p>
            <a:pPr lvl="1"/>
            <a:r>
              <a:rPr lang="en-US" dirty="0"/>
              <a:t>Inconsistent performance metrics</a:t>
            </a:r>
          </a:p>
          <a:p>
            <a:pPr lvl="1"/>
            <a:r>
              <a:rPr lang="en-US" dirty="0"/>
              <a:t>Lack of clear quality standards</a:t>
            </a:r>
          </a:p>
          <a:p>
            <a:r>
              <a:rPr lang="en-US" b="1" dirty="0"/>
              <a:t>Environment</a:t>
            </a:r>
            <a:r>
              <a:rPr lang="en-US" dirty="0"/>
              <a:t>:</a:t>
            </a:r>
          </a:p>
          <a:p>
            <a:pPr lvl="1"/>
            <a:r>
              <a:rPr lang="en-US" dirty="0"/>
              <a:t>Unfavorable project environment (e.g., unstable market conditions)</a:t>
            </a:r>
          </a:p>
          <a:p>
            <a:pPr lvl="1"/>
            <a:r>
              <a:rPr lang="en-US" dirty="0"/>
              <a:t>External regulatory changes</a:t>
            </a:r>
          </a:p>
          <a:p>
            <a:endParaRPr lang="en-US" dirty="0"/>
          </a:p>
        </p:txBody>
      </p:sp>
    </p:spTree>
    <p:extLst>
      <p:ext uri="{BB962C8B-B14F-4D97-AF65-F5344CB8AC3E}">
        <p14:creationId xmlns:p14="http://schemas.microsoft.com/office/powerpoint/2010/main" val="817033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6809912-FD20-913A-173F-7E39CFEBBDAB}"/>
              </a:ext>
            </a:extLst>
          </p:cNvPr>
          <p:cNvPicPr>
            <a:picLocks noGrp="1" noChangeAspect="1"/>
          </p:cNvPicPr>
          <p:nvPr>
            <p:ph idx="1"/>
          </p:nvPr>
        </p:nvPicPr>
        <p:blipFill>
          <a:blip r:embed="rId2"/>
          <a:stretch>
            <a:fillRect/>
          </a:stretch>
        </p:blipFill>
        <p:spPr>
          <a:xfrm>
            <a:off x="1031394" y="643467"/>
            <a:ext cx="10129211" cy="5571066"/>
          </a:xfrm>
          <a:prstGeom prst="rect">
            <a:avLst/>
          </a:prstGeom>
        </p:spPr>
      </p:pic>
    </p:spTree>
    <p:extLst>
      <p:ext uri="{BB962C8B-B14F-4D97-AF65-F5344CB8AC3E}">
        <p14:creationId xmlns:p14="http://schemas.microsoft.com/office/powerpoint/2010/main" val="3823965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A0F9F02-3E02-B277-F029-B329AE457C9E}"/>
              </a:ext>
            </a:extLst>
          </p:cNvPr>
          <p:cNvPicPr>
            <a:picLocks noGrp="1" noChangeAspect="1"/>
          </p:cNvPicPr>
          <p:nvPr>
            <p:ph idx="1"/>
          </p:nvPr>
        </p:nvPicPr>
        <p:blipFill rotWithShape="1">
          <a:blip r:embed="rId2"/>
          <a:srcRect b="4330"/>
          <a:stretch/>
        </p:blipFill>
        <p:spPr>
          <a:xfrm>
            <a:off x="838200" y="704765"/>
            <a:ext cx="10628376" cy="5440003"/>
          </a:xfrm>
          <a:prstGeom prst="rect">
            <a:avLst/>
          </a:prstGeom>
        </p:spPr>
      </p:pic>
    </p:spTree>
    <p:extLst>
      <p:ext uri="{BB962C8B-B14F-4D97-AF65-F5344CB8AC3E}">
        <p14:creationId xmlns:p14="http://schemas.microsoft.com/office/powerpoint/2010/main" val="2354127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EE1A-6179-427C-944D-692B9E9897B7}"/>
              </a:ext>
            </a:extLst>
          </p:cNvPr>
          <p:cNvSpPr>
            <a:spLocks noGrp="1"/>
          </p:cNvSpPr>
          <p:nvPr>
            <p:ph type="title"/>
          </p:nvPr>
        </p:nvSpPr>
        <p:spPr/>
        <p:txBody>
          <a:bodyPr/>
          <a:lstStyle/>
          <a:p>
            <a:r>
              <a:rPr lang="en-US" dirty="0"/>
              <a:t>SIPOC</a:t>
            </a:r>
          </a:p>
        </p:txBody>
      </p:sp>
      <p:sp>
        <p:nvSpPr>
          <p:cNvPr id="4" name="Rectangle 1">
            <a:extLst>
              <a:ext uri="{FF2B5EF4-FFF2-40B4-BE49-F238E27FC236}">
                <a16:creationId xmlns:a16="http://schemas.microsoft.com/office/drawing/2014/main" id="{F91FD60B-B117-45F1-8D04-D56511287506}"/>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a:t>
            </a:r>
            <a:r>
              <a:rPr kumimoji="0" lang="en-US" altLang="en-US" sz="1800" b="0" i="0" u="none" strike="noStrike" cap="none" normalizeH="0" baseline="0">
                <a:ln>
                  <a:noFill/>
                </a:ln>
                <a:solidFill>
                  <a:schemeClr val="tx1"/>
                </a:solidFill>
                <a:effectLst/>
                <a:latin typeface="Arial" panose="020B0604020202020204" pitchFamily="34" charset="0"/>
              </a:rPr>
              <a:t> = </a:t>
            </a:r>
            <a:r>
              <a:rPr kumimoji="0" lang="en-US" altLang="en-US" sz="1800" b="1" i="0" u="none" strike="noStrike" cap="none" normalizeH="0" baseline="0">
                <a:ln>
                  <a:noFill/>
                </a:ln>
                <a:solidFill>
                  <a:schemeClr val="tx1"/>
                </a:solidFill>
                <a:effectLst/>
                <a:latin typeface="Arial" panose="020B0604020202020204" pitchFamily="34" charset="0"/>
              </a:rPr>
              <a:t>Suppliers</a:t>
            </a:r>
            <a:r>
              <a:rPr kumimoji="0" lang="en-US" altLang="en-US" sz="1800" b="0" i="0" u="none" strike="noStrike" cap="none" normalizeH="0" baseline="0">
                <a:ln>
                  <a:noFill/>
                </a:ln>
                <a:solidFill>
                  <a:schemeClr val="tx1"/>
                </a:solidFill>
                <a:effectLst/>
                <a:latin typeface="Arial" panose="020B0604020202020204" pitchFamily="34" charset="0"/>
              </a:rPr>
              <a:t>: Who provides the inputs needed for the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I</a:t>
            </a:r>
            <a:r>
              <a:rPr kumimoji="0" lang="en-US" altLang="en-US" sz="1800" b="0" i="0" u="none" strike="noStrike" cap="none" normalizeH="0" baseline="0">
                <a:ln>
                  <a:noFill/>
                </a:ln>
                <a:solidFill>
                  <a:schemeClr val="tx1"/>
                </a:solidFill>
                <a:effectLst/>
                <a:latin typeface="Arial" panose="020B0604020202020204" pitchFamily="34" charset="0"/>
              </a:rPr>
              <a:t> = </a:t>
            </a:r>
            <a:r>
              <a:rPr kumimoji="0" lang="en-US" altLang="en-US" sz="1800" b="1" i="0" u="none" strike="noStrike" cap="none" normalizeH="0" baseline="0">
                <a:ln>
                  <a:noFill/>
                </a:ln>
                <a:solidFill>
                  <a:schemeClr val="tx1"/>
                </a:solidFill>
                <a:effectLst/>
                <a:latin typeface="Arial" panose="020B0604020202020204" pitchFamily="34" charset="0"/>
              </a:rPr>
              <a:t>Inputs</a:t>
            </a:r>
            <a:r>
              <a:rPr kumimoji="0" lang="en-US" altLang="en-US" sz="1800" b="0" i="0" u="none" strike="noStrike" cap="none" normalizeH="0" baseline="0">
                <a:ln>
                  <a:noFill/>
                </a:ln>
                <a:solidFill>
                  <a:schemeClr val="tx1"/>
                </a:solidFill>
                <a:effectLst/>
                <a:latin typeface="Arial" panose="020B0604020202020204" pitchFamily="34" charset="0"/>
              </a:rPr>
              <a:t>: What materials, information, or resources are needed to perform the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a:t>
            </a:r>
            <a:r>
              <a:rPr kumimoji="0" lang="en-US" altLang="en-US" sz="1800" b="0" i="0" u="none" strike="noStrike" cap="none" normalizeH="0" baseline="0">
                <a:ln>
                  <a:noFill/>
                </a:ln>
                <a:solidFill>
                  <a:schemeClr val="tx1"/>
                </a:solidFill>
                <a:effectLst/>
                <a:latin typeface="Arial" panose="020B0604020202020204" pitchFamily="34" charset="0"/>
              </a:rPr>
              <a:t> = </a:t>
            </a:r>
            <a:r>
              <a:rPr kumimoji="0" lang="en-US" altLang="en-US" sz="1800" b="1" i="0" u="none" strike="noStrike" cap="none" normalizeH="0" baseline="0">
                <a:ln>
                  <a:noFill/>
                </a:ln>
                <a:solidFill>
                  <a:schemeClr val="tx1"/>
                </a:solidFill>
                <a:effectLst/>
                <a:latin typeface="Arial" panose="020B0604020202020204" pitchFamily="34" charset="0"/>
              </a:rPr>
              <a:t>Process</a:t>
            </a:r>
            <a:r>
              <a:rPr kumimoji="0" lang="en-US" altLang="en-US" sz="1800" b="0" i="0" u="none" strike="noStrike" cap="none" normalizeH="0" baseline="0">
                <a:ln>
                  <a:noFill/>
                </a:ln>
                <a:solidFill>
                  <a:schemeClr val="tx1"/>
                </a:solidFill>
                <a:effectLst/>
                <a:latin typeface="Arial" panose="020B0604020202020204" pitchFamily="34" charset="0"/>
              </a:rPr>
              <a:t>: What are the major steps or activities that take place to convert inputs into outputs?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O</a:t>
            </a:r>
            <a:r>
              <a:rPr kumimoji="0" lang="en-US" altLang="en-US" sz="1800" b="0" i="0" u="none" strike="noStrike" cap="none" normalizeH="0" baseline="0">
                <a:ln>
                  <a:noFill/>
                </a:ln>
                <a:solidFill>
                  <a:schemeClr val="tx1"/>
                </a:solidFill>
                <a:effectLst/>
                <a:latin typeface="Arial" panose="020B0604020202020204" pitchFamily="34" charset="0"/>
              </a:rPr>
              <a:t> = </a:t>
            </a:r>
            <a:r>
              <a:rPr kumimoji="0" lang="en-US" altLang="en-US" sz="1800" b="1" i="0" u="none" strike="noStrike" cap="none" normalizeH="0" baseline="0">
                <a:ln>
                  <a:noFill/>
                </a:ln>
                <a:solidFill>
                  <a:schemeClr val="tx1"/>
                </a:solidFill>
                <a:effectLst/>
                <a:latin typeface="Arial" panose="020B0604020202020204" pitchFamily="34" charset="0"/>
              </a:rPr>
              <a:t>Outputs</a:t>
            </a:r>
            <a:r>
              <a:rPr kumimoji="0" lang="en-US" altLang="en-US" sz="1800" b="0" i="0" u="none" strike="noStrike" cap="none" normalizeH="0" baseline="0">
                <a:ln>
                  <a:noFill/>
                </a:ln>
                <a:solidFill>
                  <a:schemeClr val="tx1"/>
                </a:solidFill>
                <a:effectLst/>
                <a:latin typeface="Arial" panose="020B0604020202020204" pitchFamily="34" charset="0"/>
              </a:rPr>
              <a:t>: What are the results or products of the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a:t>
            </a:r>
            <a:r>
              <a:rPr kumimoji="0" lang="en-US" altLang="en-US" sz="1800" b="0" i="0" u="none" strike="noStrike" cap="none" normalizeH="0" baseline="0">
                <a:ln>
                  <a:noFill/>
                </a:ln>
                <a:solidFill>
                  <a:schemeClr val="tx1"/>
                </a:solidFill>
                <a:effectLst/>
                <a:latin typeface="Arial" panose="020B0604020202020204" pitchFamily="34" charset="0"/>
              </a:rPr>
              <a:t> = </a:t>
            </a:r>
            <a:r>
              <a:rPr kumimoji="0" lang="en-US" altLang="en-US" sz="1800" b="1" i="0" u="none" strike="noStrike" cap="none" normalizeH="0" baseline="0">
                <a:ln>
                  <a:noFill/>
                </a:ln>
                <a:solidFill>
                  <a:schemeClr val="tx1"/>
                </a:solidFill>
                <a:effectLst/>
                <a:latin typeface="Arial" panose="020B0604020202020204" pitchFamily="34" charset="0"/>
              </a:rPr>
              <a:t>Customers</a:t>
            </a:r>
            <a:r>
              <a:rPr kumimoji="0" lang="en-US" altLang="en-US" sz="1800" b="0" i="0" u="none" strike="noStrike" cap="none" normalizeH="0" baseline="0">
                <a:ln>
                  <a:noFill/>
                </a:ln>
                <a:solidFill>
                  <a:schemeClr val="tx1"/>
                </a:solidFill>
                <a:effectLst/>
                <a:latin typeface="Arial" panose="020B0604020202020204" pitchFamily="34" charset="0"/>
              </a:rPr>
              <a:t>: Who receives the outputs of the process? </a:t>
            </a:r>
          </a:p>
        </p:txBody>
      </p:sp>
    </p:spTree>
    <p:extLst>
      <p:ext uri="{BB962C8B-B14F-4D97-AF65-F5344CB8AC3E}">
        <p14:creationId xmlns:p14="http://schemas.microsoft.com/office/powerpoint/2010/main" val="3344130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01F7-2EBC-4C37-A77F-2AA47AB3B261}"/>
              </a:ext>
            </a:extLst>
          </p:cNvPr>
          <p:cNvSpPr>
            <a:spLocks noGrp="1"/>
          </p:cNvSpPr>
          <p:nvPr>
            <p:ph type="title"/>
          </p:nvPr>
        </p:nvSpPr>
        <p:spPr/>
        <p:txBody>
          <a:bodyPr/>
          <a:lstStyle/>
          <a:p>
            <a:r>
              <a:rPr lang="en-US" dirty="0"/>
              <a:t>Plan Quality Management</a:t>
            </a:r>
          </a:p>
        </p:txBody>
      </p:sp>
      <p:sp>
        <p:nvSpPr>
          <p:cNvPr id="3" name="Content Placeholder 2">
            <a:extLst>
              <a:ext uri="{FF2B5EF4-FFF2-40B4-BE49-F238E27FC236}">
                <a16:creationId xmlns:a16="http://schemas.microsoft.com/office/drawing/2014/main" id="{DE5B07E7-470D-43E0-81A8-8F1093A4D398}"/>
              </a:ext>
            </a:extLst>
          </p:cNvPr>
          <p:cNvSpPr>
            <a:spLocks noGrp="1"/>
          </p:cNvSpPr>
          <p:nvPr>
            <p:ph idx="1"/>
          </p:nvPr>
        </p:nvSpPr>
        <p:spPr/>
        <p:txBody>
          <a:bodyPr>
            <a:normAutofit/>
          </a:bodyPr>
          <a:lstStyle/>
          <a:p>
            <a:r>
              <a:rPr lang="en-US" b="1" dirty="0"/>
              <a:t>Outputs:</a:t>
            </a:r>
            <a:endParaRPr lang="en-US" dirty="0"/>
          </a:p>
          <a:p>
            <a:pPr lvl="1"/>
            <a:r>
              <a:rPr lang="en-US" dirty="0"/>
              <a:t>Quality management plan</a:t>
            </a:r>
          </a:p>
          <a:p>
            <a:pPr lvl="1"/>
            <a:r>
              <a:rPr lang="en-US" dirty="0"/>
              <a:t>Quality metrics</a:t>
            </a:r>
          </a:p>
          <a:p>
            <a:pPr lvl="1"/>
            <a:r>
              <a:rPr lang="en-US" dirty="0"/>
              <a:t>Project documents updates</a:t>
            </a:r>
          </a:p>
          <a:p>
            <a:r>
              <a:rPr lang="en-US" b="1" dirty="0"/>
              <a:t>Example:</a:t>
            </a:r>
            <a:endParaRPr lang="en-US" dirty="0"/>
          </a:p>
          <a:p>
            <a:pPr lvl="1"/>
            <a:r>
              <a:rPr lang="en-US" b="1" dirty="0"/>
              <a:t>Scenario:</a:t>
            </a:r>
            <a:r>
              <a:rPr lang="en-US" dirty="0"/>
              <a:t> A software development project for a banking app requires compliance with ISO 9001 standards.</a:t>
            </a:r>
          </a:p>
          <a:p>
            <a:pPr lvl="1"/>
            <a:r>
              <a:rPr lang="en-US" b="1" dirty="0"/>
              <a:t>Application:</a:t>
            </a:r>
            <a:r>
              <a:rPr lang="en-US" dirty="0"/>
              <a:t> During this process, the project team identifies that the app must be tested for usability, performance, and security. They create a quality management plan specifying metrics like "95% of test cases must pass," "response time &lt; 2 seconds," and "no critical security vulnerabilities."</a:t>
            </a:r>
          </a:p>
          <a:p>
            <a:pPr marL="0" indent="0">
              <a:buNone/>
            </a:pPr>
            <a:endParaRPr lang="en-US" dirty="0"/>
          </a:p>
        </p:txBody>
      </p:sp>
    </p:spTree>
    <p:extLst>
      <p:ext uri="{BB962C8B-B14F-4D97-AF65-F5344CB8AC3E}">
        <p14:creationId xmlns:p14="http://schemas.microsoft.com/office/powerpoint/2010/main" val="4077029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593D576-5312-F121-172B-0A74E6DC3AEA}"/>
              </a:ext>
            </a:extLst>
          </p:cNvPr>
          <p:cNvPicPr>
            <a:picLocks noGrp="1" noChangeAspect="1"/>
          </p:cNvPicPr>
          <p:nvPr>
            <p:ph idx="1"/>
          </p:nvPr>
        </p:nvPicPr>
        <p:blipFill>
          <a:blip r:embed="rId2"/>
          <a:stretch>
            <a:fillRect/>
          </a:stretch>
        </p:blipFill>
        <p:spPr>
          <a:xfrm>
            <a:off x="984929" y="643467"/>
            <a:ext cx="10222142" cy="5571066"/>
          </a:xfrm>
          <a:prstGeom prst="rect">
            <a:avLst/>
          </a:prstGeom>
        </p:spPr>
      </p:pic>
    </p:spTree>
    <p:extLst>
      <p:ext uri="{BB962C8B-B14F-4D97-AF65-F5344CB8AC3E}">
        <p14:creationId xmlns:p14="http://schemas.microsoft.com/office/powerpoint/2010/main" val="2098384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7DE947-C1DD-95A1-62CD-9598140C449B}"/>
              </a:ext>
            </a:extLst>
          </p:cNvPr>
          <p:cNvPicPr>
            <a:picLocks noGrp="1" noChangeAspect="1"/>
          </p:cNvPicPr>
          <p:nvPr>
            <p:ph idx="1"/>
          </p:nvPr>
        </p:nvPicPr>
        <p:blipFill rotWithShape="1">
          <a:blip r:embed="rId2"/>
          <a:srcRect b="5215"/>
          <a:stretch/>
        </p:blipFill>
        <p:spPr>
          <a:xfrm>
            <a:off x="838200" y="704765"/>
            <a:ext cx="10628376" cy="5440003"/>
          </a:xfrm>
          <a:prstGeom prst="rect">
            <a:avLst/>
          </a:prstGeom>
        </p:spPr>
      </p:pic>
    </p:spTree>
    <p:extLst>
      <p:ext uri="{BB962C8B-B14F-4D97-AF65-F5344CB8AC3E}">
        <p14:creationId xmlns:p14="http://schemas.microsoft.com/office/powerpoint/2010/main" val="677712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BB54931-6470-A80D-5210-C3101BEAC686}"/>
              </a:ext>
            </a:extLst>
          </p:cNvPr>
          <p:cNvPicPr>
            <a:picLocks noGrp="1" noChangeAspect="1"/>
          </p:cNvPicPr>
          <p:nvPr>
            <p:ph idx="1"/>
          </p:nvPr>
        </p:nvPicPr>
        <p:blipFill rotWithShape="1">
          <a:blip r:embed="rId2"/>
          <a:srcRect b="5215"/>
          <a:stretch/>
        </p:blipFill>
        <p:spPr>
          <a:xfrm>
            <a:off x="838200" y="704765"/>
            <a:ext cx="10628376" cy="5440003"/>
          </a:xfrm>
          <a:prstGeom prst="rect">
            <a:avLst/>
          </a:prstGeom>
        </p:spPr>
      </p:pic>
    </p:spTree>
    <p:extLst>
      <p:ext uri="{BB962C8B-B14F-4D97-AF65-F5344CB8AC3E}">
        <p14:creationId xmlns:p14="http://schemas.microsoft.com/office/powerpoint/2010/main" val="3917937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F825356-98D4-984B-C47D-58B0D17F4529}"/>
              </a:ext>
            </a:extLst>
          </p:cNvPr>
          <p:cNvPicPr>
            <a:picLocks noGrp="1" noChangeAspect="1"/>
          </p:cNvPicPr>
          <p:nvPr>
            <p:ph idx="1"/>
          </p:nvPr>
        </p:nvPicPr>
        <p:blipFill rotWithShape="1">
          <a:blip r:embed="rId2"/>
          <a:srcRect t="5215"/>
          <a:stretch/>
        </p:blipFill>
        <p:spPr>
          <a:xfrm>
            <a:off x="838200" y="704765"/>
            <a:ext cx="10628376" cy="5440003"/>
          </a:xfrm>
          <a:prstGeom prst="rect">
            <a:avLst/>
          </a:prstGeom>
        </p:spPr>
      </p:pic>
    </p:spTree>
    <p:extLst>
      <p:ext uri="{BB962C8B-B14F-4D97-AF65-F5344CB8AC3E}">
        <p14:creationId xmlns:p14="http://schemas.microsoft.com/office/powerpoint/2010/main" val="3890020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35FB1E1-287E-BE52-66A9-EE641CE6801D}"/>
              </a:ext>
            </a:extLst>
          </p:cNvPr>
          <p:cNvPicPr>
            <a:picLocks noGrp="1" noChangeAspect="1"/>
          </p:cNvPicPr>
          <p:nvPr>
            <p:ph idx="1"/>
          </p:nvPr>
        </p:nvPicPr>
        <p:blipFill rotWithShape="1">
          <a:blip r:embed="rId2"/>
          <a:srcRect b="4330"/>
          <a:stretch/>
        </p:blipFill>
        <p:spPr>
          <a:xfrm>
            <a:off x="838200" y="704765"/>
            <a:ext cx="10628376" cy="5440003"/>
          </a:xfrm>
          <a:prstGeom prst="rect">
            <a:avLst/>
          </a:prstGeom>
        </p:spPr>
      </p:pic>
    </p:spTree>
    <p:extLst>
      <p:ext uri="{BB962C8B-B14F-4D97-AF65-F5344CB8AC3E}">
        <p14:creationId xmlns:p14="http://schemas.microsoft.com/office/powerpoint/2010/main" val="2558009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712E917-E7C2-5DF0-B3F8-65CD7390CD2A}"/>
              </a:ext>
            </a:extLst>
          </p:cNvPr>
          <p:cNvPicPr>
            <a:picLocks noGrp="1" noChangeAspect="1"/>
          </p:cNvPicPr>
          <p:nvPr>
            <p:ph idx="1"/>
          </p:nvPr>
        </p:nvPicPr>
        <p:blipFill rotWithShape="1">
          <a:blip r:embed="rId2"/>
          <a:srcRect t="8600"/>
          <a:stretch/>
        </p:blipFill>
        <p:spPr>
          <a:xfrm>
            <a:off x="838200" y="704765"/>
            <a:ext cx="10628376" cy="5440003"/>
          </a:xfrm>
          <a:prstGeom prst="rect">
            <a:avLst/>
          </a:prstGeom>
        </p:spPr>
      </p:pic>
    </p:spTree>
    <p:extLst>
      <p:ext uri="{BB962C8B-B14F-4D97-AF65-F5344CB8AC3E}">
        <p14:creationId xmlns:p14="http://schemas.microsoft.com/office/powerpoint/2010/main" val="41250268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3B8E7EE-B21D-39C0-B6E2-B23236A1CBB1}"/>
              </a:ext>
            </a:extLst>
          </p:cNvPr>
          <p:cNvPicPr>
            <a:picLocks noGrp="1" noChangeAspect="1"/>
          </p:cNvPicPr>
          <p:nvPr>
            <p:ph idx="1"/>
          </p:nvPr>
        </p:nvPicPr>
        <p:blipFill rotWithShape="1">
          <a:blip r:embed="rId2"/>
          <a:srcRect b="6085"/>
          <a:stretch/>
        </p:blipFill>
        <p:spPr>
          <a:xfrm>
            <a:off x="838200" y="704765"/>
            <a:ext cx="10628376" cy="5440003"/>
          </a:xfrm>
          <a:prstGeom prst="rect">
            <a:avLst/>
          </a:prstGeom>
        </p:spPr>
      </p:pic>
    </p:spTree>
    <p:extLst>
      <p:ext uri="{BB962C8B-B14F-4D97-AF65-F5344CB8AC3E}">
        <p14:creationId xmlns:p14="http://schemas.microsoft.com/office/powerpoint/2010/main" val="2704810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67CA199-425C-82F8-37DD-22B4B2F077FF}"/>
              </a:ext>
            </a:extLst>
          </p:cNvPr>
          <p:cNvPicPr>
            <a:picLocks noGrp="1" noChangeAspect="1"/>
          </p:cNvPicPr>
          <p:nvPr>
            <p:ph idx="1"/>
          </p:nvPr>
        </p:nvPicPr>
        <p:blipFill rotWithShape="1">
          <a:blip r:embed="rId2"/>
          <a:srcRect b="6514"/>
          <a:stretch/>
        </p:blipFill>
        <p:spPr>
          <a:xfrm>
            <a:off x="838200" y="704765"/>
            <a:ext cx="10628376" cy="5440003"/>
          </a:xfrm>
          <a:prstGeom prst="rect">
            <a:avLst/>
          </a:prstGeom>
        </p:spPr>
      </p:pic>
    </p:spTree>
    <p:extLst>
      <p:ext uri="{BB962C8B-B14F-4D97-AF65-F5344CB8AC3E}">
        <p14:creationId xmlns:p14="http://schemas.microsoft.com/office/powerpoint/2010/main" val="4028751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38271AA-64B8-4E23-2275-3A2A937F2209}"/>
              </a:ext>
            </a:extLst>
          </p:cNvPr>
          <p:cNvPicPr>
            <a:picLocks noGrp="1" noChangeAspect="1"/>
          </p:cNvPicPr>
          <p:nvPr>
            <p:ph idx="1"/>
          </p:nvPr>
        </p:nvPicPr>
        <p:blipFill rotWithShape="1">
          <a:blip r:embed="rId2"/>
          <a:srcRect b="6085"/>
          <a:stretch/>
        </p:blipFill>
        <p:spPr>
          <a:xfrm>
            <a:off x="838200" y="704765"/>
            <a:ext cx="10628376" cy="5440003"/>
          </a:xfrm>
          <a:prstGeom prst="rect">
            <a:avLst/>
          </a:prstGeom>
        </p:spPr>
      </p:pic>
    </p:spTree>
    <p:extLst>
      <p:ext uri="{BB962C8B-B14F-4D97-AF65-F5344CB8AC3E}">
        <p14:creationId xmlns:p14="http://schemas.microsoft.com/office/powerpoint/2010/main" val="876704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2261CD9-E0C1-F2CB-9D0B-31A6A54AA8CD}"/>
              </a:ext>
            </a:extLst>
          </p:cNvPr>
          <p:cNvPicPr>
            <a:picLocks noGrp="1" noChangeAspect="1"/>
          </p:cNvPicPr>
          <p:nvPr>
            <p:ph idx="1"/>
          </p:nvPr>
        </p:nvPicPr>
        <p:blipFill rotWithShape="1">
          <a:blip r:embed="rId2"/>
          <a:srcRect b="5652"/>
          <a:stretch/>
        </p:blipFill>
        <p:spPr>
          <a:xfrm>
            <a:off x="838200" y="704765"/>
            <a:ext cx="10628376" cy="5440003"/>
          </a:xfrm>
          <a:prstGeom prst="rect">
            <a:avLst/>
          </a:prstGeom>
        </p:spPr>
      </p:pic>
    </p:spTree>
    <p:extLst>
      <p:ext uri="{BB962C8B-B14F-4D97-AF65-F5344CB8AC3E}">
        <p14:creationId xmlns:p14="http://schemas.microsoft.com/office/powerpoint/2010/main" val="217694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97000-993D-4E98-A58A-16B1357E72B5}"/>
              </a:ext>
            </a:extLst>
          </p:cNvPr>
          <p:cNvSpPr>
            <a:spLocks noGrp="1"/>
          </p:cNvSpPr>
          <p:nvPr>
            <p:ph type="title"/>
          </p:nvPr>
        </p:nvSpPr>
        <p:spPr/>
        <p:txBody>
          <a:bodyPr/>
          <a:lstStyle/>
          <a:p>
            <a:r>
              <a:rPr lang="en-US" dirty="0"/>
              <a:t>Manage Quality</a:t>
            </a:r>
          </a:p>
        </p:txBody>
      </p:sp>
      <p:sp>
        <p:nvSpPr>
          <p:cNvPr id="3" name="Content Placeholder 2">
            <a:extLst>
              <a:ext uri="{FF2B5EF4-FFF2-40B4-BE49-F238E27FC236}">
                <a16:creationId xmlns:a16="http://schemas.microsoft.com/office/drawing/2014/main" id="{11C1C0DE-C4A5-420B-99AC-D054E507E072}"/>
              </a:ext>
            </a:extLst>
          </p:cNvPr>
          <p:cNvSpPr>
            <a:spLocks noGrp="1"/>
          </p:cNvSpPr>
          <p:nvPr>
            <p:ph idx="1"/>
          </p:nvPr>
        </p:nvSpPr>
        <p:spPr/>
        <p:txBody>
          <a:bodyPr>
            <a:normAutofit fontScale="92500" lnSpcReduction="20000"/>
          </a:bodyPr>
          <a:lstStyle/>
          <a:p>
            <a:pPr marL="0" indent="0">
              <a:buNone/>
            </a:pPr>
            <a:endParaRPr lang="en-US" b="1" dirty="0"/>
          </a:p>
          <a:p>
            <a:r>
              <a:rPr lang="en-US" dirty="0"/>
              <a:t>This process involves translating the quality management plan into executable quality activities. It focuses on process improvement and ensuring quality standards are followed throughout the project lifecycle.</a:t>
            </a:r>
          </a:p>
          <a:p>
            <a:r>
              <a:rPr lang="en-US" b="1" dirty="0"/>
              <a:t>Key Inputs:</a:t>
            </a:r>
            <a:endParaRPr lang="en-US" dirty="0"/>
          </a:p>
          <a:p>
            <a:pPr lvl="1"/>
            <a:r>
              <a:rPr lang="en-US" dirty="0"/>
              <a:t>Quality management plan</a:t>
            </a:r>
          </a:p>
          <a:p>
            <a:pPr lvl="1"/>
            <a:r>
              <a:rPr lang="en-US" dirty="0"/>
              <a:t>Project documents</a:t>
            </a:r>
          </a:p>
          <a:p>
            <a:pPr lvl="1"/>
            <a:r>
              <a:rPr lang="en-US" dirty="0"/>
              <a:t>Organizational process assets</a:t>
            </a:r>
          </a:p>
          <a:p>
            <a:r>
              <a:rPr lang="en-US" b="1" dirty="0"/>
              <a:t>Tools and Techniques:</a:t>
            </a:r>
            <a:endParaRPr lang="en-US" dirty="0"/>
          </a:p>
          <a:p>
            <a:pPr lvl="1"/>
            <a:r>
              <a:rPr lang="en-US" dirty="0"/>
              <a:t>Quality audits</a:t>
            </a:r>
          </a:p>
          <a:p>
            <a:pPr lvl="1"/>
            <a:r>
              <a:rPr lang="en-US" dirty="0"/>
              <a:t>Process analysis</a:t>
            </a:r>
          </a:p>
          <a:p>
            <a:pPr lvl="1"/>
            <a:r>
              <a:rPr lang="en-US" dirty="0"/>
              <a:t>Root cause analysis</a:t>
            </a:r>
          </a:p>
          <a:p>
            <a:endParaRPr lang="en-US" dirty="0"/>
          </a:p>
        </p:txBody>
      </p:sp>
    </p:spTree>
    <p:extLst>
      <p:ext uri="{BB962C8B-B14F-4D97-AF65-F5344CB8AC3E}">
        <p14:creationId xmlns:p14="http://schemas.microsoft.com/office/powerpoint/2010/main" val="2040686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F924D59-2082-1BFC-3FC0-EFF85B11D055}"/>
              </a:ext>
            </a:extLst>
          </p:cNvPr>
          <p:cNvPicPr>
            <a:picLocks noGrp="1" noChangeAspect="1"/>
          </p:cNvPicPr>
          <p:nvPr>
            <p:ph idx="1"/>
          </p:nvPr>
        </p:nvPicPr>
        <p:blipFill rotWithShape="1">
          <a:blip r:embed="rId2"/>
          <a:srcRect b="129"/>
          <a:stretch/>
        </p:blipFill>
        <p:spPr>
          <a:xfrm>
            <a:off x="838200" y="704765"/>
            <a:ext cx="10628376" cy="5440003"/>
          </a:xfrm>
          <a:prstGeom prst="rect">
            <a:avLst/>
          </a:prstGeom>
        </p:spPr>
      </p:pic>
    </p:spTree>
    <p:extLst>
      <p:ext uri="{BB962C8B-B14F-4D97-AF65-F5344CB8AC3E}">
        <p14:creationId xmlns:p14="http://schemas.microsoft.com/office/powerpoint/2010/main" val="3902540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F00596-842B-DB1F-4DEA-305FF6C5981F}"/>
              </a:ext>
            </a:extLst>
          </p:cNvPr>
          <p:cNvPicPr>
            <a:picLocks noGrp="1" noChangeAspect="1"/>
          </p:cNvPicPr>
          <p:nvPr>
            <p:ph idx="1"/>
          </p:nvPr>
        </p:nvPicPr>
        <p:blipFill>
          <a:blip r:embed="rId2"/>
          <a:stretch>
            <a:fillRect/>
          </a:stretch>
        </p:blipFill>
        <p:spPr>
          <a:xfrm>
            <a:off x="1054309" y="643466"/>
            <a:ext cx="10083381" cy="5571067"/>
          </a:xfrm>
          <a:prstGeom prst="rect">
            <a:avLst/>
          </a:prstGeom>
        </p:spPr>
      </p:pic>
    </p:spTree>
    <p:extLst>
      <p:ext uri="{BB962C8B-B14F-4D97-AF65-F5344CB8AC3E}">
        <p14:creationId xmlns:p14="http://schemas.microsoft.com/office/powerpoint/2010/main" val="4168828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9071FD-5E99-74D8-F88D-91F26C6BCFA8}"/>
              </a:ext>
            </a:extLst>
          </p:cNvPr>
          <p:cNvPicPr>
            <a:picLocks noGrp="1" noChangeAspect="1"/>
          </p:cNvPicPr>
          <p:nvPr>
            <p:ph idx="1"/>
          </p:nvPr>
        </p:nvPicPr>
        <p:blipFill>
          <a:blip r:embed="rId2"/>
          <a:stretch>
            <a:fillRect/>
          </a:stretch>
        </p:blipFill>
        <p:spPr>
          <a:xfrm>
            <a:off x="984928" y="643466"/>
            <a:ext cx="10222144" cy="5571067"/>
          </a:xfrm>
          <a:prstGeom prst="rect">
            <a:avLst/>
          </a:prstGeom>
        </p:spPr>
      </p:pic>
    </p:spTree>
    <p:extLst>
      <p:ext uri="{BB962C8B-B14F-4D97-AF65-F5344CB8AC3E}">
        <p14:creationId xmlns:p14="http://schemas.microsoft.com/office/powerpoint/2010/main" val="3078510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CC7E8D0-39EC-C2FB-3535-0B2E0B6F2D61}"/>
              </a:ext>
            </a:extLst>
          </p:cNvPr>
          <p:cNvPicPr>
            <a:picLocks noGrp="1" noChangeAspect="1"/>
          </p:cNvPicPr>
          <p:nvPr>
            <p:ph idx="1"/>
          </p:nvPr>
        </p:nvPicPr>
        <p:blipFill>
          <a:blip r:embed="rId2"/>
          <a:stretch>
            <a:fillRect/>
          </a:stretch>
        </p:blipFill>
        <p:spPr>
          <a:xfrm>
            <a:off x="1121833" y="643467"/>
            <a:ext cx="9948334" cy="5571066"/>
          </a:xfrm>
          <a:prstGeom prst="rect">
            <a:avLst/>
          </a:prstGeom>
        </p:spPr>
      </p:pic>
    </p:spTree>
    <p:extLst>
      <p:ext uri="{BB962C8B-B14F-4D97-AF65-F5344CB8AC3E}">
        <p14:creationId xmlns:p14="http://schemas.microsoft.com/office/powerpoint/2010/main" val="39277682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7F1BB0B-1692-3D53-4AE5-D0037D049779}"/>
              </a:ext>
            </a:extLst>
          </p:cNvPr>
          <p:cNvPicPr>
            <a:picLocks noGrp="1" noChangeAspect="1"/>
          </p:cNvPicPr>
          <p:nvPr>
            <p:ph idx="1"/>
          </p:nvPr>
        </p:nvPicPr>
        <p:blipFill>
          <a:blip r:embed="rId2"/>
          <a:stretch>
            <a:fillRect/>
          </a:stretch>
        </p:blipFill>
        <p:spPr>
          <a:xfrm>
            <a:off x="815368" y="643467"/>
            <a:ext cx="10561263" cy="5571066"/>
          </a:xfrm>
          <a:prstGeom prst="rect">
            <a:avLst/>
          </a:prstGeom>
        </p:spPr>
      </p:pic>
    </p:spTree>
    <p:extLst>
      <p:ext uri="{BB962C8B-B14F-4D97-AF65-F5344CB8AC3E}">
        <p14:creationId xmlns:p14="http://schemas.microsoft.com/office/powerpoint/2010/main" val="2025595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E087EC7-3AE3-3BF5-A044-BD1BF0E78FFA}"/>
              </a:ext>
            </a:extLst>
          </p:cNvPr>
          <p:cNvPicPr>
            <a:picLocks noGrp="1" noChangeAspect="1"/>
          </p:cNvPicPr>
          <p:nvPr>
            <p:ph idx="1"/>
          </p:nvPr>
        </p:nvPicPr>
        <p:blipFill>
          <a:blip r:embed="rId2"/>
          <a:stretch>
            <a:fillRect/>
          </a:stretch>
        </p:blipFill>
        <p:spPr>
          <a:xfrm>
            <a:off x="864953" y="643467"/>
            <a:ext cx="10462093" cy="5571066"/>
          </a:xfrm>
          <a:prstGeom prst="rect">
            <a:avLst/>
          </a:prstGeom>
        </p:spPr>
      </p:pic>
    </p:spTree>
    <p:extLst>
      <p:ext uri="{BB962C8B-B14F-4D97-AF65-F5344CB8AC3E}">
        <p14:creationId xmlns:p14="http://schemas.microsoft.com/office/powerpoint/2010/main" val="3466527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7BB2503-4A4F-4324-1553-63E332B7A2E2}"/>
              </a:ext>
            </a:extLst>
          </p:cNvPr>
          <p:cNvPicPr>
            <a:picLocks noGrp="1" noChangeAspect="1"/>
          </p:cNvPicPr>
          <p:nvPr>
            <p:ph idx="1"/>
          </p:nvPr>
        </p:nvPicPr>
        <p:blipFill>
          <a:blip r:embed="rId2"/>
          <a:stretch>
            <a:fillRect/>
          </a:stretch>
        </p:blipFill>
        <p:spPr>
          <a:xfrm>
            <a:off x="913611" y="643467"/>
            <a:ext cx="10364777" cy="5571066"/>
          </a:xfrm>
          <a:prstGeom prst="rect">
            <a:avLst/>
          </a:prstGeom>
        </p:spPr>
      </p:pic>
    </p:spTree>
    <p:extLst>
      <p:ext uri="{BB962C8B-B14F-4D97-AF65-F5344CB8AC3E}">
        <p14:creationId xmlns:p14="http://schemas.microsoft.com/office/powerpoint/2010/main" val="1452958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EEF6AD86-7A2B-F012-F1C0-423BB9D9BDEB}"/>
              </a:ext>
            </a:extLst>
          </p:cNvPr>
          <p:cNvPicPr>
            <a:picLocks noGrp="1" noChangeAspect="1"/>
          </p:cNvPicPr>
          <p:nvPr>
            <p:ph idx="1"/>
          </p:nvPr>
        </p:nvPicPr>
        <p:blipFill rotWithShape="1">
          <a:blip r:embed="rId2"/>
          <a:srcRect r="3094" b="1"/>
          <a:stretch/>
        </p:blipFill>
        <p:spPr>
          <a:xfrm>
            <a:off x="20" y="1282"/>
            <a:ext cx="12191980" cy="6856718"/>
          </a:xfrm>
          <a:prstGeom prst="rect">
            <a:avLst/>
          </a:prstGeom>
        </p:spPr>
      </p:pic>
    </p:spTree>
    <p:extLst>
      <p:ext uri="{BB962C8B-B14F-4D97-AF65-F5344CB8AC3E}">
        <p14:creationId xmlns:p14="http://schemas.microsoft.com/office/powerpoint/2010/main" val="29358577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649060A3-C0CF-3A8E-44F0-44B0886189F4}"/>
              </a:ext>
            </a:extLst>
          </p:cNvPr>
          <p:cNvPicPr>
            <a:picLocks noGrp="1" noChangeAspect="1"/>
          </p:cNvPicPr>
          <p:nvPr>
            <p:ph idx="1"/>
          </p:nvPr>
        </p:nvPicPr>
        <p:blipFill rotWithShape="1">
          <a:blip r:embed="rId2"/>
          <a:srcRect r="3982"/>
          <a:stretch/>
        </p:blipFill>
        <p:spPr>
          <a:xfrm>
            <a:off x="20" y="1282"/>
            <a:ext cx="12191980" cy="6856718"/>
          </a:xfrm>
          <a:prstGeom prst="rect">
            <a:avLst/>
          </a:prstGeom>
        </p:spPr>
      </p:pic>
    </p:spTree>
    <p:extLst>
      <p:ext uri="{BB962C8B-B14F-4D97-AF65-F5344CB8AC3E}">
        <p14:creationId xmlns:p14="http://schemas.microsoft.com/office/powerpoint/2010/main" val="29187095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51DBFBED-53CE-742D-8C09-52F1D67450F4}"/>
              </a:ext>
            </a:extLst>
          </p:cNvPr>
          <p:cNvPicPr>
            <a:picLocks noGrp="1" noChangeAspect="1"/>
          </p:cNvPicPr>
          <p:nvPr>
            <p:ph idx="1"/>
          </p:nvPr>
        </p:nvPicPr>
        <p:blipFill rotWithShape="1">
          <a:blip r:embed="rId2"/>
          <a:srcRect r="4428" b="1"/>
          <a:stretch/>
        </p:blipFill>
        <p:spPr>
          <a:xfrm>
            <a:off x="20" y="1282"/>
            <a:ext cx="12191980" cy="6856718"/>
          </a:xfrm>
          <a:prstGeom prst="rect">
            <a:avLst/>
          </a:prstGeom>
        </p:spPr>
      </p:pic>
    </p:spTree>
    <p:extLst>
      <p:ext uri="{BB962C8B-B14F-4D97-AF65-F5344CB8AC3E}">
        <p14:creationId xmlns:p14="http://schemas.microsoft.com/office/powerpoint/2010/main" val="388971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97000-993D-4E98-A58A-16B1357E72B5}"/>
              </a:ext>
            </a:extLst>
          </p:cNvPr>
          <p:cNvSpPr>
            <a:spLocks noGrp="1"/>
          </p:cNvSpPr>
          <p:nvPr>
            <p:ph type="title"/>
          </p:nvPr>
        </p:nvSpPr>
        <p:spPr/>
        <p:txBody>
          <a:bodyPr/>
          <a:lstStyle/>
          <a:p>
            <a:r>
              <a:rPr lang="en-US" dirty="0"/>
              <a:t>Manage Quality</a:t>
            </a:r>
          </a:p>
        </p:txBody>
      </p:sp>
      <p:sp>
        <p:nvSpPr>
          <p:cNvPr id="3" name="Content Placeholder 2">
            <a:extLst>
              <a:ext uri="{FF2B5EF4-FFF2-40B4-BE49-F238E27FC236}">
                <a16:creationId xmlns:a16="http://schemas.microsoft.com/office/drawing/2014/main" id="{11C1C0DE-C4A5-420B-99AC-D054E507E072}"/>
              </a:ext>
            </a:extLst>
          </p:cNvPr>
          <p:cNvSpPr>
            <a:spLocks noGrp="1"/>
          </p:cNvSpPr>
          <p:nvPr>
            <p:ph idx="1"/>
          </p:nvPr>
        </p:nvSpPr>
        <p:spPr/>
        <p:txBody>
          <a:bodyPr>
            <a:normAutofit/>
          </a:bodyPr>
          <a:lstStyle/>
          <a:p>
            <a:r>
              <a:rPr lang="en-US" b="1" dirty="0"/>
              <a:t>Outputs:</a:t>
            </a:r>
            <a:endParaRPr lang="en-US" dirty="0"/>
          </a:p>
          <a:p>
            <a:pPr lvl="1"/>
            <a:r>
              <a:rPr lang="en-US" dirty="0"/>
              <a:t>Quality reports</a:t>
            </a:r>
          </a:p>
          <a:p>
            <a:pPr lvl="1"/>
            <a:r>
              <a:rPr lang="en-US" dirty="0"/>
              <a:t>Test and evaluation documents</a:t>
            </a:r>
          </a:p>
          <a:p>
            <a:pPr lvl="1"/>
            <a:r>
              <a:rPr lang="en-US" dirty="0"/>
              <a:t>Change requests</a:t>
            </a:r>
          </a:p>
          <a:p>
            <a:r>
              <a:rPr lang="en-US" b="1" dirty="0"/>
              <a:t>Example:</a:t>
            </a:r>
            <a:endParaRPr lang="en-US" dirty="0"/>
          </a:p>
          <a:p>
            <a:pPr lvl="1"/>
            <a:r>
              <a:rPr lang="en-US" b="1" dirty="0"/>
              <a:t>Scenario:</a:t>
            </a:r>
            <a:r>
              <a:rPr lang="en-US" dirty="0"/>
              <a:t> The development team finds recurring issues in the testing phase of a healthcare software project.</a:t>
            </a:r>
          </a:p>
          <a:p>
            <a:pPr lvl="1"/>
            <a:r>
              <a:rPr lang="en-US" b="1" dirty="0"/>
              <a:t>Application:</a:t>
            </a:r>
            <a:r>
              <a:rPr lang="en-US" dirty="0"/>
              <a:t> The team conducts a root cause analysis using a fishbone diagram and discovers that ambiguous requirements are leading to defects. A quality audit ensures all requirement specifications are rewritten in clear, measurable terms.</a:t>
            </a:r>
          </a:p>
          <a:p>
            <a:endParaRPr lang="en-US" dirty="0"/>
          </a:p>
        </p:txBody>
      </p:sp>
    </p:spTree>
    <p:extLst>
      <p:ext uri="{BB962C8B-B14F-4D97-AF65-F5344CB8AC3E}">
        <p14:creationId xmlns:p14="http://schemas.microsoft.com/office/powerpoint/2010/main" val="8935342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841173AE-A3D3-3826-27FC-7405064D1812}"/>
              </a:ext>
            </a:extLst>
          </p:cNvPr>
          <p:cNvPicPr>
            <a:picLocks noGrp="1" noChangeAspect="1"/>
          </p:cNvPicPr>
          <p:nvPr>
            <p:ph idx="1"/>
          </p:nvPr>
        </p:nvPicPr>
        <p:blipFill rotWithShape="1">
          <a:blip r:embed="rId2"/>
          <a:srcRect r="2204"/>
          <a:stretch/>
        </p:blipFill>
        <p:spPr>
          <a:xfrm>
            <a:off x="20" y="1282"/>
            <a:ext cx="12191980" cy="6856718"/>
          </a:xfrm>
          <a:prstGeom prst="rect">
            <a:avLst/>
          </a:prstGeom>
        </p:spPr>
      </p:pic>
    </p:spTree>
    <p:extLst>
      <p:ext uri="{BB962C8B-B14F-4D97-AF65-F5344CB8AC3E}">
        <p14:creationId xmlns:p14="http://schemas.microsoft.com/office/powerpoint/2010/main" val="41951697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6F8718B3-ED6B-28FB-6C63-0BBAE63490AA}"/>
              </a:ext>
            </a:extLst>
          </p:cNvPr>
          <p:cNvPicPr>
            <a:picLocks noGrp="1" noChangeAspect="1"/>
          </p:cNvPicPr>
          <p:nvPr>
            <p:ph idx="1"/>
          </p:nvPr>
        </p:nvPicPr>
        <p:blipFill rotWithShape="1">
          <a:blip r:embed="rId2"/>
          <a:srcRect r="3094" b="1"/>
          <a:stretch/>
        </p:blipFill>
        <p:spPr>
          <a:xfrm>
            <a:off x="20" y="1282"/>
            <a:ext cx="12191980" cy="6856718"/>
          </a:xfrm>
          <a:prstGeom prst="rect">
            <a:avLst/>
          </a:prstGeom>
        </p:spPr>
      </p:pic>
    </p:spTree>
    <p:extLst>
      <p:ext uri="{BB962C8B-B14F-4D97-AF65-F5344CB8AC3E}">
        <p14:creationId xmlns:p14="http://schemas.microsoft.com/office/powerpoint/2010/main" val="3304696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DCBB3008-E696-57EB-7411-133FEF433658}"/>
              </a:ext>
            </a:extLst>
          </p:cNvPr>
          <p:cNvPicPr>
            <a:picLocks noGrp="1" noChangeAspect="1"/>
          </p:cNvPicPr>
          <p:nvPr>
            <p:ph idx="1"/>
          </p:nvPr>
        </p:nvPicPr>
        <p:blipFill rotWithShape="1">
          <a:blip r:embed="rId2"/>
          <a:srcRect r="7538"/>
          <a:stretch/>
        </p:blipFill>
        <p:spPr>
          <a:xfrm>
            <a:off x="20" y="1282"/>
            <a:ext cx="12191980" cy="6856718"/>
          </a:xfrm>
          <a:prstGeom prst="rect">
            <a:avLst/>
          </a:prstGeom>
        </p:spPr>
      </p:pic>
    </p:spTree>
    <p:extLst>
      <p:ext uri="{BB962C8B-B14F-4D97-AF65-F5344CB8AC3E}">
        <p14:creationId xmlns:p14="http://schemas.microsoft.com/office/powerpoint/2010/main" val="360235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CF48-89FA-48FB-B992-A966A1375B57}"/>
              </a:ext>
            </a:extLst>
          </p:cNvPr>
          <p:cNvSpPr>
            <a:spLocks noGrp="1"/>
          </p:cNvSpPr>
          <p:nvPr>
            <p:ph type="title"/>
          </p:nvPr>
        </p:nvSpPr>
        <p:spPr/>
        <p:txBody>
          <a:bodyPr/>
          <a:lstStyle/>
          <a:p>
            <a:r>
              <a:rPr lang="en-US" dirty="0"/>
              <a:t>Control Quality</a:t>
            </a:r>
          </a:p>
        </p:txBody>
      </p:sp>
      <p:sp>
        <p:nvSpPr>
          <p:cNvPr id="3" name="Content Placeholder 2">
            <a:extLst>
              <a:ext uri="{FF2B5EF4-FFF2-40B4-BE49-F238E27FC236}">
                <a16:creationId xmlns:a16="http://schemas.microsoft.com/office/drawing/2014/main" id="{E277AF1C-A39B-4632-AD4B-C9CCF281468B}"/>
              </a:ext>
            </a:extLst>
          </p:cNvPr>
          <p:cNvSpPr>
            <a:spLocks noGrp="1"/>
          </p:cNvSpPr>
          <p:nvPr>
            <p:ph idx="1"/>
          </p:nvPr>
        </p:nvSpPr>
        <p:spPr/>
        <p:txBody>
          <a:bodyPr>
            <a:normAutofit fontScale="92500" lnSpcReduction="10000"/>
          </a:bodyPr>
          <a:lstStyle/>
          <a:p>
            <a:r>
              <a:rPr lang="en-US" dirty="0"/>
              <a:t>This process involves monitoring and recording the results of quality activities to assess performance and recommend necessary changes. It ensures that deliverables meet the acceptance criteria.</a:t>
            </a:r>
          </a:p>
          <a:p>
            <a:r>
              <a:rPr lang="en-US" b="1" dirty="0"/>
              <a:t>Key Inputs:</a:t>
            </a:r>
            <a:endParaRPr lang="en-US" dirty="0"/>
          </a:p>
          <a:p>
            <a:pPr lvl="1"/>
            <a:r>
              <a:rPr lang="en-US" dirty="0"/>
              <a:t>Quality metrics</a:t>
            </a:r>
          </a:p>
          <a:p>
            <a:pPr lvl="1"/>
            <a:r>
              <a:rPr lang="en-US" dirty="0"/>
              <a:t>Work performance data</a:t>
            </a:r>
          </a:p>
          <a:p>
            <a:pPr lvl="1"/>
            <a:r>
              <a:rPr lang="en-US" dirty="0"/>
              <a:t>Approved change requests</a:t>
            </a:r>
          </a:p>
          <a:p>
            <a:r>
              <a:rPr lang="en-US" b="1" dirty="0"/>
              <a:t>Tools and Techniques:</a:t>
            </a:r>
            <a:endParaRPr lang="en-US" dirty="0"/>
          </a:p>
          <a:p>
            <a:pPr lvl="1"/>
            <a:r>
              <a:rPr lang="en-US" dirty="0"/>
              <a:t>Inspection</a:t>
            </a:r>
          </a:p>
          <a:p>
            <a:pPr lvl="1"/>
            <a:r>
              <a:rPr lang="en-US" dirty="0"/>
              <a:t>Statistical sampling</a:t>
            </a:r>
          </a:p>
          <a:p>
            <a:pPr lvl="1"/>
            <a:r>
              <a:rPr lang="en-US" dirty="0"/>
              <a:t>Testing/product evaluations</a:t>
            </a:r>
          </a:p>
          <a:p>
            <a:pPr lvl="1"/>
            <a:r>
              <a:rPr lang="en-US" dirty="0"/>
              <a:t>Checklists</a:t>
            </a:r>
          </a:p>
          <a:p>
            <a:endParaRPr lang="en-US" dirty="0"/>
          </a:p>
        </p:txBody>
      </p:sp>
    </p:spTree>
    <p:extLst>
      <p:ext uri="{BB962C8B-B14F-4D97-AF65-F5344CB8AC3E}">
        <p14:creationId xmlns:p14="http://schemas.microsoft.com/office/powerpoint/2010/main" val="639598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TotalTime>
  <Words>3658</Words>
  <Application>Microsoft Office PowerPoint</Application>
  <PresentationFormat>Widescreen</PresentationFormat>
  <Paragraphs>322</Paragraphs>
  <Slides>82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82</vt:i4>
      </vt:variant>
    </vt:vector>
  </HeadingPairs>
  <TitlesOfParts>
    <vt:vector size="86" baseType="lpstr">
      <vt:lpstr>Aptos</vt:lpstr>
      <vt:lpstr>Aptos Display</vt:lpstr>
      <vt:lpstr>Arial</vt:lpstr>
      <vt:lpstr>Office Theme</vt:lpstr>
      <vt:lpstr>Quality</vt:lpstr>
      <vt:lpstr>Example</vt:lpstr>
      <vt:lpstr>PowerPoint Presentation</vt:lpstr>
      <vt:lpstr>PowerPoint Presentation</vt:lpstr>
      <vt:lpstr>Plan Quality Management</vt:lpstr>
      <vt:lpstr>Plan Quality Management</vt:lpstr>
      <vt:lpstr>Manage Quality</vt:lpstr>
      <vt:lpstr>Manage Quality</vt:lpstr>
      <vt:lpstr>Control Quality</vt:lpstr>
      <vt:lpstr>Control Quality</vt:lpstr>
      <vt:lpstr>Practical Example: End-to-End Quality Management </vt:lpstr>
      <vt:lpstr>Example of Quality in Software Development </vt:lpstr>
      <vt:lpstr>Example of Quality in Software Development </vt:lpstr>
      <vt:lpstr>PowerPoint Presentation</vt:lpstr>
      <vt:lpstr>PowerPoint Presentation</vt:lpstr>
      <vt:lpstr>Quality vs Grade</vt:lpstr>
      <vt:lpstr>Relationship Between Quality and Grade</vt:lpstr>
      <vt:lpstr>PMBOK Perspective on Quality vs. Grade</vt:lpstr>
      <vt:lpstr>PowerPoint Presentation</vt:lpstr>
      <vt:lpstr>PowerPoint Presentation</vt:lpstr>
      <vt:lpstr>PowerPoint Presentation</vt:lpstr>
      <vt:lpstr>PowerPoint Presentation</vt:lpstr>
      <vt:lpstr>PowerPoint Presentation</vt:lpstr>
      <vt:lpstr>Marginal Analysis </vt:lpstr>
      <vt:lpstr>PowerPoint Presentation</vt:lpstr>
      <vt:lpstr>Just-In-Time (JIT)</vt:lpstr>
      <vt:lpstr>Example of JIT in Project Quality Management</vt:lpstr>
      <vt:lpstr>Scenario: Software Development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Cost Benefit Analysis</vt:lpstr>
      <vt:lpstr>Steps to Perform Cost-Benefit Analysis</vt:lpstr>
      <vt:lpstr>Example</vt:lpstr>
      <vt:lpstr>Example</vt:lpstr>
      <vt:lpstr>Statistical Sampling</vt:lpstr>
      <vt:lpstr>PowerPoint Presentation</vt:lpstr>
      <vt:lpstr>Benchmarking</vt:lpstr>
      <vt:lpstr>Benchmarking</vt:lpstr>
      <vt:lpstr>PowerPoint Presentation</vt:lpstr>
      <vt:lpstr>Design of Experiment (DOE)</vt:lpstr>
      <vt:lpstr>PowerPoint Presentation</vt:lpstr>
      <vt:lpstr>Cost of Quality (COQ)</vt:lpstr>
      <vt:lpstr>Cost of Quality (COQ)</vt:lpstr>
      <vt:lpstr>Cost of Quality (COQ)</vt:lpstr>
      <vt:lpstr>Cost of Quality (COQ)</vt:lpstr>
      <vt:lpstr>Cost of Quality (COQ)</vt:lpstr>
      <vt:lpstr>PowerPoint Presentation</vt:lpstr>
      <vt:lpstr>PowerPoint Presentation</vt:lpstr>
      <vt:lpstr>PowerPoint Presentation</vt:lpstr>
      <vt:lpstr>Cause and Effect</vt:lpstr>
      <vt:lpstr>Cause and Effect</vt:lpstr>
      <vt:lpstr>PowerPoint Presentation</vt:lpstr>
      <vt:lpstr>PowerPoint Presentation</vt:lpstr>
      <vt:lpstr>SIPOC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Cotiviti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KC, Surendra</dc:creator>
  <cp:lastModifiedBy>Aanvi</cp:lastModifiedBy>
  <cp:revision>24</cp:revision>
  <dcterms:created xsi:type="dcterms:W3CDTF">2024-01-26T12:00:36Z</dcterms:created>
  <dcterms:modified xsi:type="dcterms:W3CDTF">2025-01-05T13:33:18Z</dcterms:modified>
</cp:coreProperties>
</file>